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362" r:id="rId2"/>
    <p:sldId id="363" r:id="rId3"/>
    <p:sldId id="365" r:id="rId4"/>
    <p:sldId id="299" r:id="rId5"/>
    <p:sldId id="307" r:id="rId6"/>
  </p:sldIdLst>
  <p:sldSz cx="12192000" cy="6858000"/>
  <p:notesSz cx="6886575" cy="100187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8200"/>
    <a:srgbClr val="75DAE6"/>
    <a:srgbClr val="091C42"/>
    <a:srgbClr val="21A3F8"/>
    <a:srgbClr val="CADDF2"/>
    <a:srgbClr val="E7EFF9"/>
    <a:srgbClr val="E2AA44"/>
    <a:srgbClr val="BBE8FC"/>
    <a:srgbClr val="FF8200"/>
    <a:srgbClr val="39A7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085" autoAdjust="0"/>
    <p:restoredTop sz="95890" autoAdjust="0"/>
  </p:normalViewPr>
  <p:slideViewPr>
    <p:cSldViewPr snapToGrid="0">
      <p:cViewPr varScale="1">
        <p:scale>
          <a:sx n="107" d="100"/>
          <a:sy n="107" d="100"/>
        </p:scale>
        <p:origin x="1206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2988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183" cy="502676"/>
          </a:xfrm>
          <a:prstGeom prst="rect">
            <a:avLst/>
          </a:prstGeom>
        </p:spPr>
        <p:txBody>
          <a:bodyPr vert="horz" lIns="96597" tIns="48299" rIns="96597" bIns="48299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900799" y="0"/>
            <a:ext cx="2984183" cy="502676"/>
          </a:xfrm>
          <a:prstGeom prst="rect">
            <a:avLst/>
          </a:prstGeom>
        </p:spPr>
        <p:txBody>
          <a:bodyPr vert="horz" lIns="96597" tIns="48299" rIns="96597" bIns="48299" rtlCol="0"/>
          <a:lstStyle>
            <a:lvl1pPr algn="r">
              <a:defRPr sz="1300"/>
            </a:lvl1pPr>
          </a:lstStyle>
          <a:p>
            <a:fld id="{BA414DC3-D6FA-48D7-8EDA-CA58C90834D2}" type="datetimeFigureOut">
              <a:rPr lang="de-DE" smtClean="0"/>
              <a:t>21.07.2025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52538"/>
            <a:ext cx="6010275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597" tIns="48299" rIns="96597" bIns="48299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8658" y="4821506"/>
            <a:ext cx="5509260" cy="3944868"/>
          </a:xfrm>
          <a:prstGeom prst="rect">
            <a:avLst/>
          </a:prstGeom>
        </p:spPr>
        <p:txBody>
          <a:bodyPr vert="horz" lIns="96597" tIns="48299" rIns="96597" bIns="48299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516039"/>
            <a:ext cx="2984183" cy="502674"/>
          </a:xfrm>
          <a:prstGeom prst="rect">
            <a:avLst/>
          </a:prstGeom>
        </p:spPr>
        <p:txBody>
          <a:bodyPr vert="horz" lIns="96597" tIns="48299" rIns="96597" bIns="48299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900799" y="9516039"/>
            <a:ext cx="2984183" cy="502674"/>
          </a:xfrm>
          <a:prstGeom prst="rect">
            <a:avLst/>
          </a:prstGeom>
        </p:spPr>
        <p:txBody>
          <a:bodyPr vert="horz" lIns="96597" tIns="48299" rIns="96597" bIns="48299" rtlCol="0" anchor="b"/>
          <a:lstStyle>
            <a:lvl1pPr algn="r">
              <a:defRPr sz="1300"/>
            </a:lvl1pPr>
          </a:lstStyle>
          <a:p>
            <a:fld id="{A6C7F4E2-DFF5-469E-A44C-28E36F1922A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17103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1DF770-4693-6E8F-4BA3-70C2B0DA47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latin typeface="Poppins Medium" panose="00000600000000000000" pitchFamily="2" charset="0"/>
                <a:cs typeface="Poppins Medium" panose="00000600000000000000" pitchFamily="2" charset="0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5E79D11B-2BC2-BF00-9725-2E113A4982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FC2E149-E806-B2C0-8AF0-8F9742AC73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BF21C-FBCF-4740-AA37-35354080B523}" type="datetimeFigureOut">
              <a:rPr lang="de-DE" smtClean="0"/>
              <a:t>21.07.2025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0B10FAB-5552-24F1-78E7-6FA7AAC91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9AA48BB-4DE6-5A47-57F6-E8CD5B6D1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7BDCF-1684-41BB-BA13-A427749321C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937712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7E15876-CCA2-50A3-A0F7-FF376F7B23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Poppins Light" panose="00000400000000000000" pitchFamily="2" charset="0"/>
                <a:cs typeface="Poppins Light" panose="00000400000000000000" pitchFamily="2" charset="0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F7E6B536-13D0-020F-ED2C-F706405BD4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027E8FD-37EA-984C-A12A-006536415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BF21C-FBCF-4740-AA37-35354080B523}" type="datetimeFigureOut">
              <a:rPr lang="de-DE" smtClean="0"/>
              <a:t>21.07.2025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C3B7EB3-3436-FCD6-1808-3B18A178F5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4896D8E-DF1B-27E8-6F7D-510234382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7BDCF-1684-41BB-BA13-A427749321C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92200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E2008699-C073-51A0-501C-09FCE62855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Poppins Light" panose="00000400000000000000" pitchFamily="2" charset="0"/>
                <a:cs typeface="Poppins Light" panose="00000400000000000000" pitchFamily="2" charset="0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91821863-0825-15E5-47FE-6F5CD9C300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5F8BABF-7727-E688-72BC-3635E6AB32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BF21C-FBCF-4740-AA37-35354080B523}" type="datetimeFigureOut">
              <a:rPr lang="de-DE" smtClean="0"/>
              <a:t>21.07.2025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ECBCB02-288D-3C6D-03B0-398200DA6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725C169-DA61-9326-890E-68A729D1A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7BDCF-1684-41BB-BA13-A427749321C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037857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AD01CB-3608-F577-3566-87CCF66DFD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Poppins Light" panose="00000400000000000000" pitchFamily="2" charset="0"/>
                <a:cs typeface="Poppins Light" panose="00000400000000000000" pitchFamily="2" charset="0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1D827D3-5110-0BF7-6127-5F1B0339BA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5801A63-0B2D-A4C8-05F5-4D9B230EFF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BF21C-FBCF-4740-AA37-35354080B523}" type="datetimeFigureOut">
              <a:rPr lang="de-DE" smtClean="0"/>
              <a:t>21.07.2025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DDCE3E7-7BD2-68A0-C0C0-968BF833E0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807C85B-1C62-2235-9C5F-3B5C0939A7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7BDCF-1684-41BB-BA13-A427749321C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34051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0D8212-2425-5F38-3DD2-EB8BCD7F9D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latin typeface="Poppins Light" panose="00000400000000000000" pitchFamily="2" charset="0"/>
                <a:cs typeface="Poppins Light" panose="00000400000000000000" pitchFamily="2" charset="0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078276B-F88A-B919-8196-54A2E6EE6C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3B90C6C-0664-A266-040D-9A4BA8F678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BF21C-FBCF-4740-AA37-35354080B523}" type="datetimeFigureOut">
              <a:rPr lang="de-DE" smtClean="0"/>
              <a:t>21.07.2025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610F830-F11F-B3BC-575F-495516232B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BEBCFF9-0132-561F-1536-97C33056FC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7BDCF-1684-41BB-BA13-A427749321C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77664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DAFD64A-10C4-D5CE-EB36-5948C3846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Poppins Light" panose="00000400000000000000" pitchFamily="2" charset="0"/>
                <a:cs typeface="Poppins Light" panose="00000400000000000000" pitchFamily="2" charset="0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A90FF0D-0DAF-0104-B0B2-01A9374385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498179C-9274-E824-2A02-CC6334C3FE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7077118-0F75-7A8B-CAE6-438AF4D480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BF21C-FBCF-4740-AA37-35354080B523}" type="datetimeFigureOut">
              <a:rPr lang="de-DE" smtClean="0"/>
              <a:t>21.07.2025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2C178EA-44A4-9C3F-13C5-70322FCF0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F9228B2-196A-8B23-6C02-24CBF768B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7BDCF-1684-41BB-BA13-A427749321C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676942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658A70-DAA3-BDE7-1C73-94B5932347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Poppins Light" panose="00000400000000000000" pitchFamily="2" charset="0"/>
                <a:cs typeface="Poppins Light" panose="00000400000000000000" pitchFamily="2" charset="0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67856D7-0DDB-AE08-54D8-FCEE818088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C4497B8A-6098-9059-AE8C-BA6B687B92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3967ADA7-85C1-6504-6B97-D100E153978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D0F9EAF8-7EEA-C5EF-8CF2-EF41558F92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E001BA79-EA99-471C-C16A-02C4D4EBE6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BF21C-FBCF-4740-AA37-35354080B523}" type="datetimeFigureOut">
              <a:rPr lang="de-DE" smtClean="0"/>
              <a:t>21.07.2025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CEA11D85-A9DA-E6DA-D256-7320607C4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36990F4F-52C0-F089-299F-9ACBD3F108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7BDCF-1684-41BB-BA13-A427749321C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112804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448B125-D716-1FE4-AE80-5FEC3395CD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Poppins Light" panose="00000400000000000000" pitchFamily="2" charset="0"/>
                <a:cs typeface="Poppins Light" panose="00000400000000000000" pitchFamily="2" charset="0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39F95311-42DB-E715-F687-32FE494C4A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BF21C-FBCF-4740-AA37-35354080B523}" type="datetimeFigureOut">
              <a:rPr lang="de-DE" smtClean="0"/>
              <a:t>21.07.2025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D074545-CFD1-C883-13FC-562D171A7F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6889BE5-778C-C676-7718-AD388B173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7BDCF-1684-41BB-BA13-A427749321C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46126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663FDD05-15F8-9251-E3D5-2D6F648E1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BF21C-FBCF-4740-AA37-35354080B523}" type="datetimeFigureOut">
              <a:rPr lang="de-DE" smtClean="0"/>
              <a:t>21.07.2025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B23D17AC-4329-41D8-C511-68157440E9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22D9E7C-7D09-EEC4-15BD-34D3F29B7F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7BDCF-1684-41BB-BA13-A427749321C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60915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4735257-8F72-F7AA-2E92-98194EA9A7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latin typeface="Poppins Light" panose="00000400000000000000" pitchFamily="2" charset="0"/>
                <a:cs typeface="Poppins Light" panose="00000400000000000000" pitchFamily="2" charset="0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978371A-4EF5-819D-B7EA-452BF71493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A0400C8-E334-DCDB-1D68-92EF29937A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6F26DDC-DE27-379B-761A-56BCBE719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BF21C-FBCF-4740-AA37-35354080B523}" type="datetimeFigureOut">
              <a:rPr lang="de-DE" smtClean="0"/>
              <a:t>21.07.2025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4FBC9E2-CC47-7B04-66A2-14B39D50AD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9B5D734-6A2E-4B04-5199-0733F7437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7BDCF-1684-41BB-BA13-A427749321C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103838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0777A8-A700-8794-442B-045709EDA0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latin typeface="Poppins Light" panose="00000400000000000000" pitchFamily="2" charset="0"/>
                <a:cs typeface="Poppins Light" panose="00000400000000000000" pitchFamily="2" charset="0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8456CB35-2FBE-6ECE-908A-A7A7E5EBE6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CCC0721-06D7-E426-AD5F-C6E17822AA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776FDA0-70CA-1F50-39B7-D1702C589B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BF21C-FBCF-4740-AA37-35354080B523}" type="datetimeFigureOut">
              <a:rPr lang="de-DE" smtClean="0"/>
              <a:t>21.07.2025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EE07320-06AF-663C-2FD6-0D4FEC6C5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6B3FB9E-82D7-BF68-D40A-772AB804C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7BDCF-1684-41BB-BA13-A427749321C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57308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85000"/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428E2D6-EB22-A2E4-2935-58CAEB844D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246909"/>
            <a:ext cx="10515600" cy="49300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7E326F0-30DB-82B7-CE17-0B8EE2D35A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Poppins Light" panose="00000400000000000000" pitchFamily="2" charset="0"/>
                <a:ea typeface="Open Sans Light" panose="020B0306030504020204" pitchFamily="34" charset="0"/>
                <a:cs typeface="Poppins Light" panose="00000400000000000000" pitchFamily="2" charset="0"/>
              </a:defRPr>
            </a:lvl1pPr>
          </a:lstStyle>
          <a:p>
            <a:fld id="{124BF21C-FBCF-4740-AA37-35354080B523}" type="datetimeFigureOut">
              <a:rPr lang="de-DE" smtClean="0"/>
              <a:pPr/>
              <a:t>21.07.2025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09F9F88-F271-6F8C-6186-13AFAE82A6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Poppins Light" panose="00000400000000000000" pitchFamily="2" charset="0"/>
                <a:ea typeface="Open Sans Light" panose="020B0306030504020204" pitchFamily="34" charset="0"/>
                <a:cs typeface="Poppins Light" panose="00000400000000000000" pitchFamily="2" charset="0"/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4695082-6747-176A-5BE4-51FA870F15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Poppins Light" panose="00000400000000000000" pitchFamily="2" charset="0"/>
                <a:ea typeface="Open Sans Light" panose="020B0306030504020204" pitchFamily="34" charset="0"/>
                <a:cs typeface="Poppins Light" panose="00000400000000000000" pitchFamily="2" charset="0"/>
              </a:defRPr>
            </a:lvl1pPr>
          </a:lstStyle>
          <a:p>
            <a:fld id="{9B67BDCF-1684-41BB-BA13-A427749321C5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2" name="Picture 6" descr="A blue and white background&#10;&#10;Description automatically generated">
            <a:extLst>
              <a:ext uri="{FF2B5EF4-FFF2-40B4-BE49-F238E27FC236}">
                <a16:creationId xmlns:a16="http://schemas.microsoft.com/office/drawing/2014/main" id="{CBC2D9CC-A2E7-4D00-700D-40B108D0ED3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/>
          <a:srcRect b="81818"/>
          <a:stretch/>
        </p:blipFill>
        <p:spPr>
          <a:xfrm>
            <a:off x="0" y="0"/>
            <a:ext cx="12192000" cy="1246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443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Poppins Light" panose="00000400000000000000" pitchFamily="2" charset="0"/>
          <a:ea typeface="Open Sans Light" panose="020B0306030504020204" pitchFamily="34" charset="0"/>
          <a:cs typeface="Poppins Light" panose="00000400000000000000" pitchFamily="2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Poppins Light" panose="00000400000000000000" pitchFamily="2" charset="0"/>
          <a:ea typeface="Open Sans Light" panose="020B0306030504020204" pitchFamily="34" charset="0"/>
          <a:cs typeface="Poppins Light" panose="00000400000000000000" pitchFamily="2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Poppins Light" panose="00000400000000000000" pitchFamily="2" charset="0"/>
          <a:ea typeface="Open Sans Light" panose="020B0306030504020204" pitchFamily="34" charset="0"/>
          <a:cs typeface="Poppins Light" panose="00000400000000000000" pitchFamily="2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Poppins Light" panose="00000400000000000000" pitchFamily="2" charset="0"/>
          <a:ea typeface="Open Sans Light" panose="020B0306030504020204" pitchFamily="34" charset="0"/>
          <a:cs typeface="Poppins Light" panose="00000400000000000000" pitchFamily="2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Poppins Light" panose="00000400000000000000" pitchFamily="2" charset="0"/>
          <a:ea typeface="Open Sans Light" panose="020B0306030504020204" pitchFamily="34" charset="0"/>
          <a:cs typeface="Poppins Light" panose="00000400000000000000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sv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sv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mailto:michael.weiss@gse.or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hyperlink" Target="mailto:alexanderl.pawlik@huk-coburg.de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hyperlink" Target="mailto:ppfalzgraf@paulactivation.com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hyperlink" Target="mailto:peter.groth@gse.or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3EBD94-4385-9BCE-BC98-84D8111EDF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14">
            <a:extLst>
              <a:ext uri="{FF2B5EF4-FFF2-40B4-BE49-F238E27FC236}">
                <a16:creationId xmlns:a16="http://schemas.microsoft.com/office/drawing/2014/main" id="{8EC05A6D-A7EC-619B-03D5-7878E30105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9394575"/>
              </p:ext>
            </p:extLst>
          </p:nvPr>
        </p:nvGraphicFramePr>
        <p:xfrm>
          <a:off x="1721396" y="947949"/>
          <a:ext cx="8104928" cy="589324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3297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95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12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34353">
                  <a:extLst>
                    <a:ext uri="{9D8B030D-6E8A-4147-A177-3AD203B41FA5}">
                      <a16:colId xmlns:a16="http://schemas.microsoft.com/office/drawing/2014/main" val="4129055054"/>
                    </a:ext>
                  </a:extLst>
                </a:gridCol>
              </a:tblGrid>
              <a:tr h="463174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300" b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Poppins Medium" panose="00000600000000000000" pitchFamily="2" charset="0"/>
                        <a:cs typeface="Poppins Medium" panose="00000600000000000000" pitchFamily="2" charset="0"/>
                      </a:endParaRPr>
                    </a:p>
                    <a:p>
                      <a:pPr marL="107950" algn="l">
                        <a:lnSpc>
                          <a:spcPct val="100000"/>
                        </a:lnSpc>
                      </a:pPr>
                      <a:r>
                        <a:rPr lang="de-DE" sz="1100" b="0" spc="-10" dirty="0">
                          <a:ln>
                            <a:noFill/>
                          </a:ln>
                          <a:solidFill>
                            <a:srgbClr val="21A3F8"/>
                          </a:solidFill>
                          <a:latin typeface="Poppins Medium" panose="00000600000000000000" pitchFamily="2" charset="0"/>
                          <a:cs typeface="Poppins Medium" panose="00000600000000000000" pitchFamily="2" charset="0"/>
                        </a:rPr>
                        <a:t>Sponsorship</a:t>
                      </a:r>
                      <a:endParaRPr sz="1100" b="0" dirty="0">
                        <a:ln>
                          <a:noFill/>
                        </a:ln>
                        <a:solidFill>
                          <a:srgbClr val="21A3F8"/>
                        </a:solidFill>
                        <a:latin typeface="Poppins Medium" panose="00000600000000000000" pitchFamily="2" charset="0"/>
                        <a:cs typeface="Poppins Medium" panose="00000600000000000000" pitchFamily="2" charset="0"/>
                      </a:endParaRPr>
                    </a:p>
                  </a:txBody>
                  <a:tcPr marL="0" marR="0" marT="0" marB="72000">
                    <a:lnL w="12700" cap="flat" cmpd="sng" algn="ctr">
                      <a:solidFill>
                        <a:srgbClr val="21A3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A3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A3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A3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300" b="0" dirty="0">
                        <a:ln>
                          <a:noFill/>
                        </a:ln>
                        <a:latin typeface="Poppins Medium" panose="00000600000000000000" pitchFamily="2" charset="0"/>
                        <a:cs typeface="Poppins Medium" panose="00000600000000000000" pitchFamily="2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de-DE" sz="1100" b="0" spc="-10" dirty="0" err="1">
                          <a:ln>
                            <a:noFill/>
                          </a:ln>
                          <a:solidFill>
                            <a:srgbClr val="21A3F8"/>
                          </a:solidFill>
                          <a:latin typeface="Poppins Medium" panose="00000600000000000000" pitchFamily="2" charset="0"/>
                          <a:cs typeface="Poppins Medium" panose="00000600000000000000" pitchFamily="2" charset="0"/>
                        </a:rPr>
                        <a:t>Exhibitor</a:t>
                      </a:r>
                      <a:endParaRPr sz="1100" b="0" dirty="0">
                        <a:ln>
                          <a:noFill/>
                        </a:ln>
                        <a:solidFill>
                          <a:srgbClr val="21A3F8"/>
                        </a:solidFill>
                        <a:latin typeface="Poppins Medium" panose="00000600000000000000" pitchFamily="2" charset="0"/>
                        <a:cs typeface="Poppins Medium" panose="00000600000000000000" pitchFamily="2" charset="0"/>
                      </a:endParaRPr>
                    </a:p>
                  </a:txBody>
                  <a:tcPr marL="0" marR="0" marT="0" marB="72000">
                    <a:lnL w="12700" cap="flat" cmpd="sng" algn="ctr">
                      <a:solidFill>
                        <a:srgbClr val="21A3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A3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A3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A3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de-DE" sz="1100" b="0" dirty="0">
                        <a:ln>
                          <a:noFill/>
                        </a:ln>
                        <a:solidFill>
                          <a:srgbClr val="FFFFFF"/>
                        </a:solidFill>
                        <a:latin typeface="Poppins Medium" panose="00000600000000000000" pitchFamily="2" charset="0"/>
                        <a:cs typeface="Poppins Medium" panose="00000600000000000000" pitchFamily="2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00" b="0" dirty="0">
                          <a:ln>
                            <a:noFill/>
                          </a:ln>
                          <a:solidFill>
                            <a:srgbClr val="E2AA44"/>
                          </a:solidFill>
                          <a:latin typeface="Poppins Medium" panose="00000600000000000000" pitchFamily="2" charset="0"/>
                          <a:cs typeface="Poppins Medium" panose="00000600000000000000" pitchFamily="2" charset="0"/>
                        </a:rPr>
                        <a:t>Gold</a:t>
                      </a:r>
                      <a:r>
                        <a:rPr sz="1100" b="0" spc="-15" dirty="0">
                          <a:ln>
                            <a:noFill/>
                          </a:ln>
                          <a:solidFill>
                            <a:srgbClr val="E2AA44"/>
                          </a:solidFill>
                          <a:latin typeface="Poppins Medium" panose="00000600000000000000" pitchFamily="2" charset="0"/>
                          <a:cs typeface="Poppins Medium" panose="00000600000000000000" pitchFamily="2" charset="0"/>
                        </a:rPr>
                        <a:t> </a:t>
                      </a:r>
                      <a:r>
                        <a:rPr sz="1100" b="0" spc="-10" dirty="0">
                          <a:ln>
                            <a:noFill/>
                          </a:ln>
                          <a:solidFill>
                            <a:srgbClr val="E2AA44"/>
                          </a:solidFill>
                          <a:latin typeface="Poppins Medium" panose="00000600000000000000" pitchFamily="2" charset="0"/>
                          <a:cs typeface="Poppins Medium" panose="00000600000000000000" pitchFamily="2" charset="0"/>
                        </a:rPr>
                        <a:t>Sponsor</a:t>
                      </a:r>
                      <a:endParaRPr sz="1100" b="0" dirty="0">
                        <a:ln>
                          <a:noFill/>
                        </a:ln>
                        <a:solidFill>
                          <a:srgbClr val="E2AA44"/>
                        </a:solidFill>
                        <a:latin typeface="Poppins Medium" panose="00000600000000000000" pitchFamily="2" charset="0"/>
                        <a:cs typeface="Poppins Medium" panose="00000600000000000000" pitchFamily="2" charset="0"/>
                      </a:endParaRPr>
                    </a:p>
                  </a:txBody>
                  <a:tcPr marL="0" marR="0" marT="0" marB="72000">
                    <a:lnL w="12700" cap="flat" cmpd="sng" algn="ctr">
                      <a:solidFill>
                        <a:srgbClr val="21A3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A3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A3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A3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100" b="0" kern="1200" dirty="0">
                        <a:ln>
                          <a:noFill/>
                        </a:ln>
                        <a:solidFill>
                          <a:srgbClr val="FFFFFF"/>
                        </a:solidFill>
                        <a:latin typeface="Poppins Medium" panose="00000600000000000000" pitchFamily="2" charset="0"/>
                        <a:ea typeface="+mn-ea"/>
                        <a:cs typeface="Poppins Medium" panose="00000600000000000000" pitchFamily="2" charset="0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de-DE" sz="1100" b="0" kern="1200" dirty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latin typeface="Poppins Medium" panose="00000600000000000000" pitchFamily="2" charset="0"/>
                          <a:ea typeface="+mn-ea"/>
                          <a:cs typeface="Poppins Medium" panose="00000600000000000000" pitchFamily="2" charset="0"/>
                        </a:rPr>
                        <a:t>Platinum</a:t>
                      </a:r>
                      <a:r>
                        <a:rPr sz="1100" b="0" kern="1200" dirty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latin typeface="Poppins Medium" panose="00000600000000000000" pitchFamily="2" charset="0"/>
                          <a:ea typeface="+mn-ea"/>
                          <a:cs typeface="Poppins Medium" panose="00000600000000000000" pitchFamily="2" charset="0"/>
                        </a:rPr>
                        <a:t> Sponsor</a:t>
                      </a:r>
                      <a:r>
                        <a:rPr lang="de-DE" sz="1100" b="0" kern="120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latin typeface="Poppins Medium" panose="00000600000000000000" pitchFamily="2" charset="0"/>
                          <a:ea typeface="+mn-ea"/>
                          <a:cs typeface="Poppins Medium" panose="00000600000000000000" pitchFamily="2" charset="0"/>
                        </a:rPr>
                        <a:t>          </a:t>
                      </a:r>
                      <a:endParaRPr sz="1100" b="0" kern="1200" dirty="0">
                        <a:ln>
                          <a:noFill/>
                        </a:ln>
                        <a:solidFill>
                          <a:srgbClr val="FFFFFF"/>
                        </a:solidFill>
                        <a:latin typeface="Poppins Medium" panose="00000600000000000000" pitchFamily="2" charset="0"/>
                        <a:ea typeface="+mn-ea"/>
                        <a:cs typeface="Poppins Medium" panose="00000600000000000000" pitchFamily="2" charset="0"/>
                      </a:endParaRPr>
                    </a:p>
                  </a:txBody>
                  <a:tcPr marL="0" marR="0" marT="0" marB="72000">
                    <a:lnL w="12700" cap="flat" cmpd="sng" algn="ctr">
                      <a:solidFill>
                        <a:srgbClr val="21A3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A3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A3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A3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502"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1100" b="0" dirty="0">
                          <a:solidFill>
                            <a:srgbClr val="FFFFFF"/>
                          </a:solidFill>
                          <a:latin typeface="Poppins Light" panose="00000400000000000000" pitchFamily="2" charset="0"/>
                          <a:cs typeface="Poppins Light" panose="00000400000000000000" pitchFamily="2" charset="0"/>
                        </a:rPr>
                        <a:t>Pa</a:t>
                      </a:r>
                      <a:r>
                        <a:rPr lang="de-DE" sz="1100" b="0" dirty="0" err="1">
                          <a:solidFill>
                            <a:srgbClr val="FFFFFF"/>
                          </a:solidFill>
                          <a:latin typeface="Poppins Light" panose="00000400000000000000" pitchFamily="2" charset="0"/>
                          <a:cs typeface="Poppins Light" panose="00000400000000000000" pitchFamily="2" charset="0"/>
                        </a:rPr>
                        <a:t>ckage</a:t>
                      </a:r>
                      <a:r>
                        <a:rPr lang="de-DE" sz="1100" b="0" dirty="0">
                          <a:solidFill>
                            <a:srgbClr val="FFFFFF"/>
                          </a:solidFill>
                          <a:latin typeface="Poppins Light" panose="00000400000000000000" pitchFamily="2" charset="0"/>
                          <a:cs typeface="Poppins Light" panose="00000400000000000000" pitchFamily="2" charset="0"/>
                        </a:rPr>
                        <a:t> </a:t>
                      </a:r>
                      <a:r>
                        <a:rPr lang="de-DE" sz="1100" b="0" dirty="0" err="1">
                          <a:solidFill>
                            <a:srgbClr val="FFFFFF"/>
                          </a:solidFill>
                          <a:latin typeface="Poppins Light" panose="00000400000000000000" pitchFamily="2" charset="0"/>
                          <a:cs typeface="Poppins Light" panose="00000400000000000000" pitchFamily="2" charset="0"/>
                        </a:rPr>
                        <a:t>price</a:t>
                      </a:r>
                      <a:r>
                        <a:rPr sz="1100" b="0" spc="-5" dirty="0">
                          <a:solidFill>
                            <a:srgbClr val="FFFFFF"/>
                          </a:solidFill>
                          <a:latin typeface="Poppins Light" panose="00000400000000000000" pitchFamily="2" charset="0"/>
                          <a:cs typeface="Poppins Light" panose="00000400000000000000" pitchFamily="2" charset="0"/>
                        </a:rPr>
                        <a:t> </a:t>
                      </a:r>
                      <a:r>
                        <a:rPr sz="1100" b="0" dirty="0">
                          <a:solidFill>
                            <a:srgbClr val="FFFFFF"/>
                          </a:solidFill>
                          <a:latin typeface="Poppins Light" panose="00000400000000000000" pitchFamily="2" charset="0"/>
                          <a:cs typeface="Poppins Light" panose="00000400000000000000" pitchFamily="2" charset="0"/>
                        </a:rPr>
                        <a:t>(</a:t>
                      </a:r>
                      <a:r>
                        <a:rPr lang="de-DE" sz="1100" b="0" dirty="0">
                          <a:solidFill>
                            <a:srgbClr val="FFFFFF"/>
                          </a:solidFill>
                          <a:latin typeface="Poppins Light" panose="00000400000000000000" pitchFamily="2" charset="0"/>
                          <a:cs typeface="Poppins Light" panose="00000400000000000000" pitchFamily="2" charset="0"/>
                        </a:rPr>
                        <a:t>excl. VAT</a:t>
                      </a:r>
                      <a:r>
                        <a:rPr sz="1100" b="0" dirty="0">
                          <a:solidFill>
                            <a:srgbClr val="FFFFFF"/>
                          </a:solidFill>
                          <a:latin typeface="Poppins Light" panose="00000400000000000000" pitchFamily="2" charset="0"/>
                          <a:cs typeface="Poppins Light" panose="00000400000000000000" pitchFamily="2" charset="0"/>
                        </a:rPr>
                        <a:t>) </a:t>
                      </a:r>
                      <a:r>
                        <a:rPr lang="de-DE" sz="1100" b="0" dirty="0">
                          <a:solidFill>
                            <a:srgbClr val="FFFFFF"/>
                          </a:solidFill>
                          <a:latin typeface="Poppins Light" panose="00000400000000000000" pitchFamily="2" charset="0"/>
                          <a:cs typeface="Poppins Light" panose="00000400000000000000" pitchFamily="2" charset="0"/>
                        </a:rPr>
                        <a:t>–</a:t>
                      </a:r>
                      <a:r>
                        <a:rPr sz="1100" b="0" spc="-5" dirty="0">
                          <a:solidFill>
                            <a:srgbClr val="FFFFFF"/>
                          </a:solidFill>
                          <a:latin typeface="Poppins Light" panose="00000400000000000000" pitchFamily="2" charset="0"/>
                          <a:cs typeface="Poppins Light" panose="00000400000000000000" pitchFamily="2" charset="0"/>
                        </a:rPr>
                        <a:t> </a:t>
                      </a:r>
                      <a:r>
                        <a:rPr sz="1100" b="0" dirty="0">
                          <a:solidFill>
                            <a:srgbClr val="FFFFFF"/>
                          </a:solidFill>
                          <a:latin typeface="Poppins Light" panose="00000400000000000000" pitchFamily="2" charset="0"/>
                          <a:cs typeface="Poppins Light" panose="00000400000000000000" pitchFamily="2" charset="0"/>
                        </a:rPr>
                        <a:t>f</a:t>
                      </a:r>
                      <a:r>
                        <a:rPr lang="de-DE" sz="1100" b="0" dirty="0" err="1">
                          <a:solidFill>
                            <a:srgbClr val="FFFFFF"/>
                          </a:solidFill>
                          <a:latin typeface="Poppins Light" panose="00000400000000000000" pitchFamily="2" charset="0"/>
                          <a:cs typeface="Poppins Light" panose="00000400000000000000" pitchFamily="2" charset="0"/>
                        </a:rPr>
                        <a:t>or</a:t>
                      </a:r>
                      <a:r>
                        <a:rPr lang="de-DE" sz="1100" b="0" dirty="0">
                          <a:solidFill>
                            <a:srgbClr val="FFFFFF"/>
                          </a:solidFill>
                          <a:latin typeface="Poppins Light" panose="00000400000000000000" pitchFamily="2" charset="0"/>
                          <a:cs typeface="Poppins Light" panose="00000400000000000000" pitchFamily="2" charset="0"/>
                        </a:rPr>
                        <a:t> GSE Members</a:t>
                      </a:r>
                      <a:endParaRPr sz="1100" dirty="0">
                        <a:latin typeface="Poppins Light" panose="00000400000000000000" pitchFamily="2" charset="0"/>
                        <a:cs typeface="Poppins Light" panose="00000400000000000000" pitchFamily="2" charset="0"/>
                      </a:endParaRPr>
                    </a:p>
                  </a:txBody>
                  <a:tcPr marL="0" marR="0" marT="749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A3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91C42"/>
                    </a:solidFill>
                  </a:tcPr>
                </a:tc>
                <a:tc>
                  <a:txBody>
                    <a:bodyPr/>
                    <a:lstStyle/>
                    <a:p>
                      <a:pPr marL="341630" algn="l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lang="de-DE" sz="1100" b="0" dirty="0">
                          <a:solidFill>
                            <a:srgbClr val="FFFFFF"/>
                          </a:solidFill>
                          <a:latin typeface="Poppins Light" panose="00000400000000000000" pitchFamily="2" charset="0"/>
                          <a:cs typeface="Poppins Light" panose="00000400000000000000" pitchFamily="2" charset="0"/>
                        </a:rPr>
                        <a:t>  </a:t>
                      </a:r>
                      <a:r>
                        <a:rPr sz="1100" b="0" dirty="0">
                          <a:solidFill>
                            <a:srgbClr val="FFFFFF"/>
                          </a:solidFill>
                          <a:latin typeface="Poppins Light" panose="00000400000000000000" pitchFamily="2" charset="0"/>
                          <a:cs typeface="Poppins Light" panose="00000400000000000000" pitchFamily="2" charset="0"/>
                        </a:rPr>
                        <a:t>5.</a:t>
                      </a:r>
                      <a:r>
                        <a:rPr lang="de-DE" sz="1100" b="0" dirty="0">
                          <a:solidFill>
                            <a:srgbClr val="FFFFFF"/>
                          </a:solidFill>
                          <a:latin typeface="Poppins Light" panose="00000400000000000000" pitchFamily="2" charset="0"/>
                          <a:cs typeface="Poppins Light" panose="00000400000000000000" pitchFamily="2" charset="0"/>
                        </a:rPr>
                        <a:t>900</a:t>
                      </a:r>
                      <a:r>
                        <a:rPr sz="1100" b="0" dirty="0">
                          <a:solidFill>
                            <a:srgbClr val="FFFFFF"/>
                          </a:solidFill>
                          <a:latin typeface="Poppins Light" panose="00000400000000000000" pitchFamily="2" charset="0"/>
                          <a:cs typeface="Poppins Light" panose="00000400000000000000" pitchFamily="2" charset="0"/>
                        </a:rPr>
                        <a:t> </a:t>
                      </a:r>
                      <a:r>
                        <a:rPr sz="1100" b="0" spc="-50" dirty="0">
                          <a:solidFill>
                            <a:srgbClr val="FFFFFF"/>
                          </a:solidFill>
                          <a:latin typeface="Poppins Light" panose="00000400000000000000" pitchFamily="2" charset="0"/>
                          <a:cs typeface="Poppins Light" panose="00000400000000000000" pitchFamily="2" charset="0"/>
                        </a:rPr>
                        <a:t>€</a:t>
                      </a:r>
                      <a:endParaRPr sz="1100" dirty="0">
                        <a:latin typeface="Poppins Light" panose="00000400000000000000" pitchFamily="2" charset="0"/>
                        <a:cs typeface="Poppins Light" panose="00000400000000000000" pitchFamily="2" charset="0"/>
                      </a:endParaRPr>
                    </a:p>
                  </a:txBody>
                  <a:tcPr marL="0" marR="0" marT="7493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A3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91C42"/>
                    </a:solidFill>
                  </a:tcPr>
                </a:tc>
                <a:tc>
                  <a:txBody>
                    <a:bodyPr/>
                    <a:lstStyle/>
                    <a:p>
                      <a:pPr marL="341630" algn="l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lang="de-DE" sz="1100" b="0" dirty="0">
                          <a:solidFill>
                            <a:srgbClr val="FFFFFF"/>
                          </a:solidFill>
                          <a:latin typeface="Poppins Light" panose="00000400000000000000" pitchFamily="2" charset="0"/>
                          <a:cs typeface="Poppins Light" panose="00000400000000000000" pitchFamily="2" charset="0"/>
                        </a:rPr>
                        <a:t>   9</a:t>
                      </a:r>
                      <a:r>
                        <a:rPr sz="1100" b="0" dirty="0">
                          <a:solidFill>
                            <a:srgbClr val="FFFFFF"/>
                          </a:solidFill>
                          <a:latin typeface="Poppins Light" panose="00000400000000000000" pitchFamily="2" charset="0"/>
                          <a:cs typeface="Poppins Light" panose="00000400000000000000" pitchFamily="2" charset="0"/>
                        </a:rPr>
                        <a:t>.</a:t>
                      </a:r>
                      <a:r>
                        <a:rPr lang="de-DE" sz="1100" b="0" dirty="0">
                          <a:solidFill>
                            <a:srgbClr val="FFFFFF"/>
                          </a:solidFill>
                          <a:latin typeface="Poppins Light" panose="00000400000000000000" pitchFamily="2" charset="0"/>
                          <a:cs typeface="Poppins Light" panose="00000400000000000000" pitchFamily="2" charset="0"/>
                        </a:rPr>
                        <a:t>6</a:t>
                      </a:r>
                      <a:r>
                        <a:rPr sz="1100" b="0" dirty="0">
                          <a:solidFill>
                            <a:srgbClr val="FFFFFF"/>
                          </a:solidFill>
                          <a:latin typeface="Poppins Light" panose="00000400000000000000" pitchFamily="2" charset="0"/>
                          <a:cs typeface="Poppins Light" panose="00000400000000000000" pitchFamily="2" charset="0"/>
                        </a:rPr>
                        <a:t>00 </a:t>
                      </a:r>
                      <a:r>
                        <a:rPr sz="1100" b="0" spc="-50" dirty="0">
                          <a:solidFill>
                            <a:srgbClr val="FFFFFF"/>
                          </a:solidFill>
                          <a:latin typeface="Poppins Light" panose="00000400000000000000" pitchFamily="2" charset="0"/>
                          <a:cs typeface="Poppins Light" panose="00000400000000000000" pitchFamily="2" charset="0"/>
                        </a:rPr>
                        <a:t>€</a:t>
                      </a:r>
                      <a:endParaRPr sz="1100" dirty="0">
                        <a:latin typeface="Poppins Light" panose="00000400000000000000" pitchFamily="2" charset="0"/>
                        <a:cs typeface="Poppins Light" panose="00000400000000000000" pitchFamily="2" charset="0"/>
                      </a:endParaRPr>
                    </a:p>
                  </a:txBody>
                  <a:tcPr marL="0" marR="0" marT="7493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A3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91C42"/>
                    </a:solidFill>
                  </a:tcPr>
                </a:tc>
                <a:tc>
                  <a:txBody>
                    <a:bodyPr/>
                    <a:lstStyle/>
                    <a:p>
                      <a:pPr marL="341630" algn="l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lang="de-DE" sz="1100" b="0" spc="-50" dirty="0">
                          <a:solidFill>
                            <a:srgbClr val="FFFFFF"/>
                          </a:solidFill>
                          <a:latin typeface="Poppins Light" panose="00000400000000000000" pitchFamily="2" charset="0"/>
                          <a:cs typeface="Poppins Light" panose="00000400000000000000" pitchFamily="2" charset="0"/>
                        </a:rPr>
                        <a:t>   15.000 </a:t>
                      </a:r>
                      <a:r>
                        <a:rPr sz="1100" b="0" spc="-50" dirty="0">
                          <a:solidFill>
                            <a:srgbClr val="FFFFFF"/>
                          </a:solidFill>
                          <a:latin typeface="Poppins Light" panose="00000400000000000000" pitchFamily="2" charset="0"/>
                          <a:cs typeface="Poppins Light" panose="00000400000000000000" pitchFamily="2" charset="0"/>
                        </a:rPr>
                        <a:t>€</a:t>
                      </a:r>
                      <a:r>
                        <a:rPr lang="de-DE" sz="1100" b="0" spc="-50" dirty="0">
                          <a:solidFill>
                            <a:srgbClr val="FFFFFF"/>
                          </a:solidFill>
                          <a:latin typeface="Poppins Light" panose="00000400000000000000" pitchFamily="2" charset="0"/>
                          <a:cs typeface="Poppins Light" panose="00000400000000000000" pitchFamily="2" charset="0"/>
                        </a:rPr>
                        <a:t> </a:t>
                      </a:r>
                      <a:endParaRPr sz="1100" dirty="0">
                        <a:latin typeface="Poppins Light" panose="00000400000000000000" pitchFamily="2" charset="0"/>
                        <a:cs typeface="Poppins Light" panose="00000400000000000000" pitchFamily="2" charset="0"/>
                      </a:endParaRPr>
                    </a:p>
                  </a:txBody>
                  <a:tcPr marL="0" marR="0" marT="7493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21A3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91C4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502"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lang="de-DE" sz="1100" b="0" dirty="0">
                          <a:solidFill>
                            <a:srgbClr val="FFFFFF"/>
                          </a:solidFill>
                          <a:latin typeface="Poppins Light" panose="00000400000000000000" pitchFamily="2" charset="0"/>
                          <a:cs typeface="Poppins Light" panose="00000400000000000000" pitchFamily="2" charset="0"/>
                        </a:rPr>
                        <a:t>Package </a:t>
                      </a:r>
                      <a:r>
                        <a:rPr lang="de-DE" sz="1100" b="0" dirty="0" err="1">
                          <a:solidFill>
                            <a:srgbClr val="FFFFFF"/>
                          </a:solidFill>
                          <a:latin typeface="Poppins Light" panose="00000400000000000000" pitchFamily="2" charset="0"/>
                          <a:cs typeface="Poppins Light" panose="00000400000000000000" pitchFamily="2" charset="0"/>
                        </a:rPr>
                        <a:t>price</a:t>
                      </a:r>
                      <a:r>
                        <a:rPr lang="de-DE" sz="1100" b="0" dirty="0">
                          <a:solidFill>
                            <a:srgbClr val="FFFFFF"/>
                          </a:solidFill>
                          <a:latin typeface="Poppins Light" panose="00000400000000000000" pitchFamily="2" charset="0"/>
                          <a:cs typeface="Poppins Light" panose="00000400000000000000" pitchFamily="2" charset="0"/>
                        </a:rPr>
                        <a:t> (excl. VAT) – </a:t>
                      </a:r>
                      <a:r>
                        <a:rPr lang="de-DE" sz="1100" b="0" dirty="0" err="1">
                          <a:solidFill>
                            <a:srgbClr val="FFFFFF"/>
                          </a:solidFill>
                          <a:latin typeface="Poppins Light" panose="00000400000000000000" pitchFamily="2" charset="0"/>
                          <a:cs typeface="Poppins Light" panose="00000400000000000000" pitchFamily="2" charset="0"/>
                        </a:rPr>
                        <a:t>for</a:t>
                      </a:r>
                      <a:r>
                        <a:rPr lang="de-DE" sz="1100" b="0" dirty="0">
                          <a:solidFill>
                            <a:srgbClr val="FFFFFF"/>
                          </a:solidFill>
                          <a:latin typeface="Poppins Light" panose="00000400000000000000" pitchFamily="2" charset="0"/>
                          <a:cs typeface="Poppins Light" panose="00000400000000000000" pitchFamily="2" charset="0"/>
                        </a:rPr>
                        <a:t> Non-GSE Members</a:t>
                      </a:r>
                      <a:endParaRPr sz="1100" dirty="0">
                        <a:latin typeface="Poppins Light" panose="00000400000000000000" pitchFamily="2" charset="0"/>
                        <a:cs typeface="Poppins Light" panose="00000400000000000000" pitchFamily="2" charset="0"/>
                      </a:endParaRPr>
                    </a:p>
                  </a:txBody>
                  <a:tcPr marL="0" marR="0" marT="749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91C42"/>
                    </a:solidFill>
                  </a:tcPr>
                </a:tc>
                <a:tc>
                  <a:txBody>
                    <a:bodyPr/>
                    <a:lstStyle/>
                    <a:p>
                      <a:pPr marL="341630" algn="l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lang="de-DE" sz="1100" b="0" dirty="0">
                          <a:solidFill>
                            <a:srgbClr val="FFFFFF"/>
                          </a:solidFill>
                          <a:latin typeface="Poppins Light" panose="00000400000000000000" pitchFamily="2" charset="0"/>
                          <a:cs typeface="Poppins Light" panose="00000400000000000000" pitchFamily="2" charset="0"/>
                        </a:rPr>
                        <a:t>  7</a:t>
                      </a:r>
                      <a:r>
                        <a:rPr sz="1100" b="0" dirty="0">
                          <a:solidFill>
                            <a:srgbClr val="FFFFFF"/>
                          </a:solidFill>
                          <a:latin typeface="Poppins Light" panose="00000400000000000000" pitchFamily="2" charset="0"/>
                          <a:cs typeface="Poppins Light" panose="00000400000000000000" pitchFamily="2" charset="0"/>
                        </a:rPr>
                        <a:t>.</a:t>
                      </a:r>
                      <a:r>
                        <a:rPr lang="de-DE" sz="1100" b="0" dirty="0">
                          <a:solidFill>
                            <a:srgbClr val="FFFFFF"/>
                          </a:solidFill>
                          <a:latin typeface="Poppins Light" panose="00000400000000000000" pitchFamily="2" charset="0"/>
                          <a:cs typeface="Poppins Light" panose="00000400000000000000" pitchFamily="2" charset="0"/>
                        </a:rPr>
                        <a:t>6</a:t>
                      </a:r>
                      <a:r>
                        <a:rPr sz="1100" b="0" dirty="0">
                          <a:solidFill>
                            <a:srgbClr val="FFFFFF"/>
                          </a:solidFill>
                          <a:latin typeface="Poppins Light" panose="00000400000000000000" pitchFamily="2" charset="0"/>
                          <a:cs typeface="Poppins Light" panose="00000400000000000000" pitchFamily="2" charset="0"/>
                        </a:rPr>
                        <a:t>00 </a:t>
                      </a:r>
                      <a:r>
                        <a:rPr sz="1100" b="0" spc="-50" dirty="0">
                          <a:solidFill>
                            <a:srgbClr val="FFFFFF"/>
                          </a:solidFill>
                          <a:latin typeface="Poppins Light" panose="00000400000000000000" pitchFamily="2" charset="0"/>
                          <a:cs typeface="Poppins Light" panose="00000400000000000000" pitchFamily="2" charset="0"/>
                        </a:rPr>
                        <a:t>€</a:t>
                      </a:r>
                      <a:endParaRPr sz="1100" dirty="0">
                        <a:latin typeface="Poppins Light" panose="00000400000000000000" pitchFamily="2" charset="0"/>
                        <a:cs typeface="Poppins Light" panose="00000400000000000000" pitchFamily="2" charset="0"/>
                      </a:endParaRPr>
                    </a:p>
                  </a:txBody>
                  <a:tcPr marL="0" marR="0" marT="7493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91C42"/>
                    </a:solidFill>
                  </a:tcPr>
                </a:tc>
                <a:tc>
                  <a:txBody>
                    <a:bodyPr/>
                    <a:lstStyle/>
                    <a:p>
                      <a:pPr marL="301625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lang="de-DE" sz="1100" b="0" dirty="0">
                          <a:solidFill>
                            <a:srgbClr val="FFFFFF"/>
                          </a:solidFill>
                          <a:latin typeface="Poppins Light" panose="00000400000000000000" pitchFamily="2" charset="0"/>
                          <a:cs typeface="Poppins Light" panose="00000400000000000000" pitchFamily="2" charset="0"/>
                        </a:rPr>
                        <a:t>   </a:t>
                      </a:r>
                      <a:r>
                        <a:rPr sz="1100" b="0" dirty="0">
                          <a:solidFill>
                            <a:srgbClr val="FFFFFF"/>
                          </a:solidFill>
                          <a:latin typeface="Poppins Light" panose="00000400000000000000" pitchFamily="2" charset="0"/>
                          <a:cs typeface="Poppins Light" panose="00000400000000000000" pitchFamily="2" charset="0"/>
                        </a:rPr>
                        <a:t>1</a:t>
                      </a:r>
                      <a:r>
                        <a:rPr lang="de-DE" sz="1100" b="0" dirty="0">
                          <a:solidFill>
                            <a:srgbClr val="FFFFFF"/>
                          </a:solidFill>
                          <a:latin typeface="Poppins Light" panose="00000400000000000000" pitchFamily="2" charset="0"/>
                          <a:cs typeface="Poppins Light" panose="00000400000000000000" pitchFamily="2" charset="0"/>
                        </a:rPr>
                        <a:t>2</a:t>
                      </a:r>
                      <a:r>
                        <a:rPr sz="1100" b="0" dirty="0">
                          <a:solidFill>
                            <a:srgbClr val="FFFFFF"/>
                          </a:solidFill>
                          <a:latin typeface="Poppins Light" panose="00000400000000000000" pitchFamily="2" charset="0"/>
                          <a:cs typeface="Poppins Light" panose="00000400000000000000" pitchFamily="2" charset="0"/>
                        </a:rPr>
                        <a:t>.</a:t>
                      </a:r>
                      <a:r>
                        <a:rPr lang="de-DE" sz="1100" b="0" dirty="0">
                          <a:solidFill>
                            <a:srgbClr val="FFFFFF"/>
                          </a:solidFill>
                          <a:latin typeface="Poppins Light" panose="00000400000000000000" pitchFamily="2" charset="0"/>
                          <a:cs typeface="Poppins Light" panose="00000400000000000000" pitchFamily="2" charset="0"/>
                        </a:rPr>
                        <a:t>4</a:t>
                      </a:r>
                      <a:r>
                        <a:rPr sz="1100" b="0" dirty="0">
                          <a:solidFill>
                            <a:srgbClr val="FFFFFF"/>
                          </a:solidFill>
                          <a:latin typeface="Poppins Light" panose="00000400000000000000" pitchFamily="2" charset="0"/>
                          <a:cs typeface="Poppins Light" panose="00000400000000000000" pitchFamily="2" charset="0"/>
                        </a:rPr>
                        <a:t>00 </a:t>
                      </a:r>
                      <a:r>
                        <a:rPr sz="1100" b="0" spc="-50" dirty="0">
                          <a:solidFill>
                            <a:srgbClr val="FFFFFF"/>
                          </a:solidFill>
                          <a:latin typeface="Poppins Light" panose="00000400000000000000" pitchFamily="2" charset="0"/>
                          <a:cs typeface="Poppins Light" panose="00000400000000000000" pitchFamily="2" charset="0"/>
                        </a:rPr>
                        <a:t>€</a:t>
                      </a:r>
                      <a:endParaRPr sz="1100" dirty="0">
                        <a:latin typeface="Poppins Light" panose="00000400000000000000" pitchFamily="2" charset="0"/>
                        <a:cs typeface="Poppins Light" panose="00000400000000000000" pitchFamily="2" charset="0"/>
                      </a:endParaRPr>
                    </a:p>
                  </a:txBody>
                  <a:tcPr marL="0" marR="0" marT="749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91C42"/>
                    </a:solidFill>
                  </a:tcPr>
                </a:tc>
                <a:tc>
                  <a:txBody>
                    <a:bodyPr/>
                    <a:lstStyle/>
                    <a:p>
                      <a:pPr marL="301625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1100" b="0" dirty="0">
                          <a:solidFill>
                            <a:srgbClr val="FFFFFF"/>
                          </a:solidFill>
                          <a:latin typeface="Poppins Light" panose="00000400000000000000" pitchFamily="2" charset="0"/>
                          <a:cs typeface="Poppins Light" panose="00000400000000000000" pitchFamily="2" charset="0"/>
                        </a:rPr>
                        <a:t> </a:t>
                      </a:r>
                      <a:r>
                        <a:rPr lang="de-DE" sz="1100" b="0" dirty="0">
                          <a:solidFill>
                            <a:srgbClr val="FFFFFF"/>
                          </a:solidFill>
                          <a:latin typeface="Poppins Light" panose="00000400000000000000" pitchFamily="2" charset="0"/>
                          <a:cs typeface="Poppins Light" panose="00000400000000000000" pitchFamily="2" charset="0"/>
                        </a:rPr>
                        <a:t>   19.500 </a:t>
                      </a:r>
                      <a:r>
                        <a:rPr sz="1100" b="0" spc="-50" dirty="0">
                          <a:solidFill>
                            <a:srgbClr val="FFFFFF"/>
                          </a:solidFill>
                          <a:latin typeface="Poppins Light" panose="00000400000000000000" pitchFamily="2" charset="0"/>
                          <a:cs typeface="Poppins Light" panose="00000400000000000000" pitchFamily="2" charset="0"/>
                        </a:rPr>
                        <a:t>€</a:t>
                      </a:r>
                      <a:endParaRPr sz="1100" dirty="0">
                        <a:latin typeface="Poppins Light" panose="00000400000000000000" pitchFamily="2" charset="0"/>
                        <a:cs typeface="Poppins Light" panose="00000400000000000000" pitchFamily="2" charset="0"/>
                      </a:endParaRPr>
                    </a:p>
                  </a:txBody>
                  <a:tcPr marL="0" marR="0" marT="749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91C4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3793"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lang="de-DE" sz="900" b="1" spc="-30" dirty="0">
                          <a:solidFill>
                            <a:srgbClr val="091C42"/>
                          </a:solidFill>
                          <a:latin typeface="Poppins Light" panose="00000400000000000000" pitchFamily="2" charset="0"/>
                          <a:cs typeface="Poppins Light" panose="00000400000000000000" pitchFamily="2" charset="0"/>
                        </a:rPr>
                        <a:t>Keynote Slot</a:t>
                      </a:r>
                      <a:endParaRPr sz="900" dirty="0">
                        <a:solidFill>
                          <a:srgbClr val="091C42"/>
                        </a:solidFill>
                        <a:latin typeface="Poppins Light" panose="00000400000000000000" pitchFamily="2" charset="0"/>
                        <a:cs typeface="Poppins Light" panose="00000400000000000000" pitchFamily="2" charset="0"/>
                      </a:endParaRPr>
                    </a:p>
                    <a:p>
                      <a:pPr marL="107950">
                        <a:lnSpc>
                          <a:spcPct val="100000"/>
                        </a:lnSpc>
                      </a:pPr>
                      <a:r>
                        <a:rPr lang="de-DE" sz="900" b="0" dirty="0">
                          <a:solidFill>
                            <a:srgbClr val="091C42"/>
                          </a:solidFill>
                          <a:latin typeface="Poppins Light" panose="00000400000000000000" pitchFamily="2" charset="0"/>
                          <a:cs typeface="Poppins Light" panose="00000400000000000000" pitchFamily="2" charset="0"/>
                        </a:rPr>
                        <a:t>On </a:t>
                      </a:r>
                      <a:r>
                        <a:rPr lang="de-DE" sz="900" b="0" dirty="0" err="1">
                          <a:solidFill>
                            <a:srgbClr val="091C42"/>
                          </a:solidFill>
                          <a:latin typeface="Poppins Light" panose="00000400000000000000" pitchFamily="2" charset="0"/>
                          <a:cs typeface="Poppins Light" panose="00000400000000000000" pitchFamily="2" charset="0"/>
                        </a:rPr>
                        <a:t>day</a:t>
                      </a:r>
                      <a:r>
                        <a:rPr lang="de-DE" sz="900" b="0" dirty="0">
                          <a:solidFill>
                            <a:srgbClr val="091C42"/>
                          </a:solidFill>
                          <a:latin typeface="Poppins Light" panose="00000400000000000000" pitchFamily="2" charset="0"/>
                          <a:cs typeface="Poppins Light" panose="00000400000000000000" pitchFamily="2" charset="0"/>
                        </a:rPr>
                        <a:t> 1 </a:t>
                      </a:r>
                      <a:r>
                        <a:rPr lang="de-DE" sz="900" b="0" dirty="0" err="1">
                          <a:solidFill>
                            <a:srgbClr val="091C42"/>
                          </a:solidFill>
                          <a:latin typeface="Poppins Light" panose="00000400000000000000" pitchFamily="2" charset="0"/>
                          <a:cs typeface="Poppins Light" panose="00000400000000000000" pitchFamily="2" charset="0"/>
                        </a:rPr>
                        <a:t>or</a:t>
                      </a:r>
                      <a:r>
                        <a:rPr lang="de-DE" sz="900" b="0" dirty="0">
                          <a:solidFill>
                            <a:srgbClr val="091C42"/>
                          </a:solidFill>
                          <a:latin typeface="Poppins Light" panose="00000400000000000000" pitchFamily="2" charset="0"/>
                          <a:cs typeface="Poppins Light" panose="00000400000000000000" pitchFamily="2" charset="0"/>
                        </a:rPr>
                        <a:t> 2 </a:t>
                      </a:r>
                      <a:r>
                        <a:rPr lang="de-DE" sz="900" b="0" dirty="0" err="1">
                          <a:solidFill>
                            <a:srgbClr val="091C42"/>
                          </a:solidFill>
                          <a:latin typeface="Poppins Light" panose="00000400000000000000" pitchFamily="2" charset="0"/>
                          <a:cs typeface="Poppins Light" panose="00000400000000000000" pitchFamily="2" charset="0"/>
                        </a:rPr>
                        <a:t>of</a:t>
                      </a:r>
                      <a:r>
                        <a:rPr lang="de-DE" sz="900" b="0" dirty="0">
                          <a:solidFill>
                            <a:srgbClr val="091C42"/>
                          </a:solidFill>
                          <a:latin typeface="Poppins Light" panose="00000400000000000000" pitchFamily="2" charset="0"/>
                          <a:cs typeface="Poppins Light" panose="00000400000000000000" pitchFamily="2" charset="0"/>
                        </a:rPr>
                        <a:t> </a:t>
                      </a:r>
                      <a:r>
                        <a:rPr lang="de-DE" sz="900" b="0" dirty="0" err="1">
                          <a:solidFill>
                            <a:srgbClr val="091C42"/>
                          </a:solidFill>
                          <a:latin typeface="Poppins Light" panose="00000400000000000000" pitchFamily="2" charset="0"/>
                          <a:cs typeface="Poppins Light" panose="00000400000000000000" pitchFamily="2" charset="0"/>
                        </a:rPr>
                        <a:t>the</a:t>
                      </a:r>
                      <a:r>
                        <a:rPr lang="de-DE" sz="900" b="0" dirty="0">
                          <a:solidFill>
                            <a:srgbClr val="091C42"/>
                          </a:solidFill>
                          <a:latin typeface="Poppins Light" panose="00000400000000000000" pitchFamily="2" charset="0"/>
                          <a:cs typeface="Poppins Light" panose="00000400000000000000" pitchFamily="2" charset="0"/>
                        </a:rPr>
                        <a:t> </a:t>
                      </a:r>
                      <a:r>
                        <a:rPr lang="de-DE" sz="900" b="0" dirty="0" err="1">
                          <a:solidFill>
                            <a:srgbClr val="091C42"/>
                          </a:solidFill>
                          <a:latin typeface="Poppins Light" panose="00000400000000000000" pitchFamily="2" charset="0"/>
                          <a:cs typeface="Poppins Light" panose="00000400000000000000" pitchFamily="2" charset="0"/>
                        </a:rPr>
                        <a:t>conference</a:t>
                      </a:r>
                      <a:r>
                        <a:rPr lang="de-DE" sz="900" b="0" dirty="0">
                          <a:solidFill>
                            <a:srgbClr val="091C42"/>
                          </a:solidFill>
                          <a:latin typeface="Poppins Light" panose="00000400000000000000" pitchFamily="2" charset="0"/>
                          <a:cs typeface="Poppins Light" panose="00000400000000000000" pitchFamily="2" charset="0"/>
                        </a:rPr>
                        <a:t> (30 </a:t>
                      </a:r>
                      <a:r>
                        <a:rPr lang="de-DE" sz="900" b="0" dirty="0" err="1">
                          <a:solidFill>
                            <a:srgbClr val="091C42"/>
                          </a:solidFill>
                          <a:latin typeface="Poppins Light" panose="00000400000000000000" pitchFamily="2" charset="0"/>
                          <a:cs typeface="Poppins Light" panose="00000400000000000000" pitchFamily="2" charset="0"/>
                        </a:rPr>
                        <a:t>minutes</a:t>
                      </a:r>
                      <a:r>
                        <a:rPr lang="de-DE" sz="900" b="0" dirty="0">
                          <a:solidFill>
                            <a:srgbClr val="091C42"/>
                          </a:solidFill>
                          <a:latin typeface="Poppins Light" panose="00000400000000000000" pitchFamily="2" charset="0"/>
                          <a:cs typeface="Poppins Light" panose="00000400000000000000" pitchFamily="2" charset="0"/>
                        </a:rPr>
                        <a:t>)</a:t>
                      </a:r>
                      <a:endParaRPr sz="900" dirty="0">
                        <a:solidFill>
                          <a:srgbClr val="091C42"/>
                        </a:solidFill>
                        <a:latin typeface="Poppins Light" panose="00000400000000000000" pitchFamily="2" charset="0"/>
                        <a:cs typeface="Poppins Light" panose="00000400000000000000" pitchFamily="2" charset="0"/>
                      </a:endParaRPr>
                    </a:p>
                  </a:txBody>
                  <a:tcPr marL="0" marR="0" marT="812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Poppins Light" panose="00000400000000000000" pitchFamily="2" charset="0"/>
                        <a:cs typeface="Poppins Light" panose="00000400000000000000" pitchFamily="2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DD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Poppins Light" panose="00000400000000000000" pitchFamily="2" charset="0"/>
                        <a:cs typeface="Poppins Light" panose="00000400000000000000" pitchFamily="2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DD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Poppins Light" panose="00000400000000000000" pitchFamily="2" charset="0"/>
                        <a:cs typeface="Poppins Light" panose="00000400000000000000" pitchFamily="2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DD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5576">
                <a:tc>
                  <a:txBody>
                    <a:bodyPr/>
                    <a:lstStyle/>
                    <a:p>
                      <a:pPr marL="107950" algn="l" defTabSz="914400" rtl="0" eaLnBrk="1" latinLnBrk="0" hangingPunct="1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lang="en-US" sz="900" b="1" spc="-30" dirty="0">
                          <a:solidFill>
                            <a:srgbClr val="091C42"/>
                          </a:solidFill>
                          <a:latin typeface="Poppins Light" panose="00000400000000000000" pitchFamily="2" charset="0"/>
                          <a:cs typeface="Poppins Light" panose="00000400000000000000" pitchFamily="2" charset="0"/>
                        </a:rPr>
                        <a:t>Possibility for a Hands-On Workshop</a:t>
                      </a:r>
                      <a:br>
                        <a:rPr lang="en-US" sz="900" b="1" spc="-30" dirty="0">
                          <a:solidFill>
                            <a:srgbClr val="091C42"/>
                          </a:solidFill>
                          <a:latin typeface="Poppins Light" panose="00000400000000000000" pitchFamily="2" charset="0"/>
                          <a:cs typeface="Poppins Light" panose="00000400000000000000" pitchFamily="2" charset="0"/>
                        </a:rPr>
                      </a:br>
                      <a:r>
                        <a:rPr lang="en-US" sz="900" kern="1200" dirty="0">
                          <a:solidFill>
                            <a:srgbClr val="091C42"/>
                          </a:solidFill>
                          <a:latin typeface="Poppins Light" panose="00000400000000000000" pitchFamily="2" charset="0"/>
                          <a:ea typeface="+mn-ea"/>
                          <a:cs typeface="Poppins Light" panose="00000400000000000000" pitchFamily="2" charset="0"/>
                        </a:rPr>
                        <a:t>on Wednesday</a:t>
                      </a:r>
                      <a:endParaRPr sz="900" dirty="0">
                        <a:solidFill>
                          <a:srgbClr val="091C42"/>
                        </a:solidFill>
                        <a:latin typeface="Poppins Light" panose="00000400000000000000" pitchFamily="2" charset="0"/>
                        <a:cs typeface="Poppins Light" panose="00000400000000000000" pitchFamily="2" charset="0"/>
                      </a:endParaRPr>
                    </a:p>
                  </a:txBody>
                  <a:tcPr marL="0" marR="0" marT="812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Poppins Light" panose="00000400000000000000" pitchFamily="2" charset="0"/>
                        <a:cs typeface="Poppins Light" panose="00000400000000000000" pitchFamily="2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DD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Poppins Light" panose="00000400000000000000" pitchFamily="2" charset="0"/>
                        <a:cs typeface="Poppins Light" panose="00000400000000000000" pitchFamily="2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DD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Poppins Light" panose="00000400000000000000" pitchFamily="2" charset="0"/>
                        <a:cs typeface="Poppins Light" panose="00000400000000000000" pitchFamily="2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DD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918913"/>
                  </a:ext>
                </a:extLst>
              </a:tr>
              <a:tr h="339748">
                <a:tc>
                  <a:txBody>
                    <a:bodyPr/>
                    <a:lstStyle/>
                    <a:p>
                      <a:pPr marL="10795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spc="-30" dirty="0">
                          <a:solidFill>
                            <a:srgbClr val="091C42"/>
                          </a:solidFill>
                          <a:latin typeface="Poppins Light" panose="00000400000000000000" pitchFamily="2" charset="0"/>
                          <a:cs typeface="Poppins Light" panose="00000400000000000000" pitchFamily="2" charset="0"/>
                        </a:rPr>
                        <a:t>Conference Tickets for your Team/Employees</a:t>
                      </a:r>
                      <a:br>
                        <a:rPr lang="en-US" sz="900" b="1" spc="-30" dirty="0">
                          <a:solidFill>
                            <a:srgbClr val="091C42"/>
                          </a:solidFill>
                          <a:latin typeface="Poppins Light" panose="00000400000000000000" pitchFamily="2" charset="0"/>
                          <a:cs typeface="Poppins Light" panose="00000400000000000000" pitchFamily="2" charset="0"/>
                        </a:rPr>
                      </a:br>
                      <a:r>
                        <a:rPr lang="en-US" sz="900" kern="1200" dirty="0">
                          <a:solidFill>
                            <a:srgbClr val="091C42"/>
                          </a:solidFill>
                          <a:latin typeface="Poppins Light" panose="00000400000000000000" pitchFamily="2" charset="0"/>
                          <a:ea typeface="+mn-ea"/>
                          <a:cs typeface="Poppins Light" panose="00000400000000000000" pitchFamily="2" charset="0"/>
                        </a:rPr>
                        <a:t>2x – without hotel accommodation</a:t>
                      </a:r>
                      <a:endParaRPr lang="en-US" sz="900" dirty="0">
                        <a:solidFill>
                          <a:srgbClr val="091C42"/>
                        </a:solidFill>
                        <a:latin typeface="Poppins Light" panose="00000400000000000000" pitchFamily="2" charset="0"/>
                        <a:cs typeface="Poppins Light" panose="00000400000000000000" pitchFamily="2" charset="0"/>
                      </a:endParaRPr>
                    </a:p>
                  </a:txBody>
                  <a:tcPr marL="0" marR="0" marT="812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Poppins Light" panose="00000400000000000000" pitchFamily="2" charset="0"/>
                        <a:cs typeface="Poppins Light" panose="00000400000000000000" pitchFamily="2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DD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Poppins Light" panose="00000400000000000000" pitchFamily="2" charset="0"/>
                        <a:cs typeface="Poppins Light" panose="00000400000000000000" pitchFamily="2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DD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Poppins Light" panose="00000400000000000000" pitchFamily="2" charset="0"/>
                        <a:cs typeface="Poppins Light" panose="00000400000000000000" pitchFamily="2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DD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911995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0795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spc="-30" dirty="0">
                          <a:solidFill>
                            <a:srgbClr val="091C42"/>
                          </a:solidFill>
                          <a:latin typeface="Poppins Light" panose="00000400000000000000" pitchFamily="2" charset="0"/>
                          <a:cs typeface="Poppins Light" panose="00000400000000000000" pitchFamily="2" charset="0"/>
                        </a:rPr>
                        <a:t>Conference Tickets for your End Customers</a:t>
                      </a:r>
                    </a:p>
                    <a:p>
                      <a:pPr marL="10795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kern="1200" dirty="0">
                          <a:solidFill>
                            <a:srgbClr val="091C42"/>
                          </a:solidFill>
                          <a:latin typeface="Poppins Light" panose="00000400000000000000" pitchFamily="2" charset="0"/>
                          <a:ea typeface="+mn-ea"/>
                          <a:cs typeface="Poppins Light" panose="00000400000000000000" pitchFamily="2" charset="0"/>
                        </a:rPr>
                        <a:t>2x – without hotel accommodation</a:t>
                      </a:r>
                      <a:endParaRPr sz="900" dirty="0">
                        <a:solidFill>
                          <a:srgbClr val="091C42"/>
                        </a:solidFill>
                        <a:latin typeface="Poppins Light" panose="00000400000000000000" pitchFamily="2" charset="0"/>
                        <a:cs typeface="Poppins Light" panose="00000400000000000000" pitchFamily="2" charset="0"/>
                      </a:endParaRPr>
                    </a:p>
                  </a:txBody>
                  <a:tcPr marL="0" marR="0" marT="812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Poppins Light" panose="00000400000000000000" pitchFamily="2" charset="0"/>
                        <a:cs typeface="Poppins Light" panose="00000400000000000000" pitchFamily="2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DD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Poppins Light" panose="00000400000000000000" pitchFamily="2" charset="0"/>
                        <a:cs typeface="Poppins Light" panose="00000400000000000000" pitchFamily="2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DD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Poppins Light" panose="00000400000000000000" pitchFamily="2" charset="0"/>
                        <a:cs typeface="Poppins Light" panose="00000400000000000000" pitchFamily="2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DD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8500714"/>
                  </a:ext>
                </a:extLst>
              </a:tr>
              <a:tr h="556902"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lang="de-DE" sz="900" b="1" spc="-10" dirty="0">
                          <a:solidFill>
                            <a:srgbClr val="091C42"/>
                          </a:solidFill>
                          <a:latin typeface="Poppins Light" panose="00000400000000000000" pitchFamily="2" charset="0"/>
                          <a:cs typeface="Poppins Light" panose="00000400000000000000" pitchFamily="2" charset="0"/>
                        </a:rPr>
                        <a:t>Professional Demo Booth (Monday – Wednesday)</a:t>
                      </a:r>
                      <a:br>
                        <a:rPr lang="de-DE" sz="900" b="1" spc="-10" dirty="0">
                          <a:solidFill>
                            <a:srgbClr val="091C42"/>
                          </a:solidFill>
                          <a:latin typeface="Poppins Light" panose="00000400000000000000" pitchFamily="2" charset="0"/>
                          <a:cs typeface="Poppins Light" panose="00000400000000000000" pitchFamily="2" charset="0"/>
                        </a:rPr>
                      </a:br>
                      <a:r>
                        <a:rPr lang="de-DE" sz="900" b="0" spc="-10" dirty="0">
                          <a:solidFill>
                            <a:srgbClr val="091C42"/>
                          </a:solidFill>
                          <a:latin typeface="Poppins Light" panose="00000400000000000000" pitchFamily="2" charset="0"/>
                          <a:cs typeface="Poppins Light" panose="00000400000000000000" pitchFamily="2" charset="0"/>
                        </a:rPr>
                        <a:t>Incl. Back </a:t>
                      </a:r>
                      <a:r>
                        <a:rPr lang="de-DE" sz="900" b="0" spc="-10" dirty="0" err="1">
                          <a:solidFill>
                            <a:srgbClr val="091C42"/>
                          </a:solidFill>
                          <a:latin typeface="Poppins Light" panose="00000400000000000000" pitchFamily="2" charset="0"/>
                          <a:cs typeface="Poppins Light" panose="00000400000000000000" pitchFamily="2" charset="0"/>
                        </a:rPr>
                        <a:t>panel</a:t>
                      </a:r>
                      <a:r>
                        <a:rPr lang="de-DE" sz="900" b="0" spc="-10" dirty="0">
                          <a:solidFill>
                            <a:srgbClr val="091C42"/>
                          </a:solidFill>
                          <a:latin typeface="Poppins Light" panose="00000400000000000000" pitchFamily="2" charset="0"/>
                          <a:cs typeface="Poppins Light" panose="00000400000000000000" pitchFamily="2" charset="0"/>
                        </a:rPr>
                        <a:t> </a:t>
                      </a:r>
                      <a:r>
                        <a:rPr lang="de-DE" sz="900" b="0" spc="-10" dirty="0" err="1">
                          <a:solidFill>
                            <a:srgbClr val="091C42"/>
                          </a:solidFill>
                          <a:latin typeface="Poppins Light" panose="00000400000000000000" pitchFamily="2" charset="0"/>
                          <a:cs typeface="Poppins Light" panose="00000400000000000000" pitchFamily="2" charset="0"/>
                        </a:rPr>
                        <a:t>with</a:t>
                      </a:r>
                      <a:r>
                        <a:rPr lang="de-DE" sz="900" b="0" spc="-10" dirty="0">
                          <a:solidFill>
                            <a:srgbClr val="091C42"/>
                          </a:solidFill>
                          <a:latin typeface="Poppins Light" panose="00000400000000000000" pitchFamily="2" charset="0"/>
                          <a:cs typeface="Poppins Light" panose="00000400000000000000" pitchFamily="2" charset="0"/>
                        </a:rPr>
                        <a:t> </a:t>
                      </a:r>
                      <a:r>
                        <a:rPr lang="de-DE" sz="900" b="0" spc="-10" dirty="0" err="1">
                          <a:solidFill>
                            <a:srgbClr val="091C42"/>
                          </a:solidFill>
                          <a:latin typeface="Poppins Light" panose="00000400000000000000" pitchFamily="2" charset="0"/>
                          <a:cs typeface="Poppins Light" panose="00000400000000000000" pitchFamily="2" charset="0"/>
                        </a:rPr>
                        <a:t>company</a:t>
                      </a:r>
                      <a:r>
                        <a:rPr lang="de-DE" sz="900" b="0" spc="-10" dirty="0">
                          <a:solidFill>
                            <a:srgbClr val="091C42"/>
                          </a:solidFill>
                          <a:latin typeface="Poppins Light" panose="00000400000000000000" pitchFamily="2" charset="0"/>
                          <a:cs typeface="Poppins Light" panose="00000400000000000000" pitchFamily="2" charset="0"/>
                        </a:rPr>
                        <a:t> logo </a:t>
                      </a:r>
                      <a:r>
                        <a:rPr lang="de-DE" sz="900" b="0" spc="-10" dirty="0" err="1">
                          <a:solidFill>
                            <a:srgbClr val="091C42"/>
                          </a:solidFill>
                          <a:latin typeface="Poppins Light" panose="00000400000000000000" pitchFamily="2" charset="0"/>
                          <a:cs typeface="Poppins Light" panose="00000400000000000000" pitchFamily="2" charset="0"/>
                        </a:rPr>
                        <a:t>print</a:t>
                      </a:r>
                      <a:r>
                        <a:rPr lang="de-DE" sz="900" b="0" spc="-10" dirty="0">
                          <a:solidFill>
                            <a:srgbClr val="091C42"/>
                          </a:solidFill>
                          <a:latin typeface="Poppins Light" panose="00000400000000000000" pitchFamily="2" charset="0"/>
                          <a:cs typeface="Poppins Light" panose="00000400000000000000" pitchFamily="2" charset="0"/>
                        </a:rPr>
                        <a:t>, 1x screen, 1x source </a:t>
                      </a:r>
                      <a:r>
                        <a:rPr lang="de-DE" sz="900" b="0" spc="-10" dirty="0" err="1">
                          <a:solidFill>
                            <a:srgbClr val="091C42"/>
                          </a:solidFill>
                          <a:latin typeface="Poppins Light" panose="00000400000000000000" pitchFamily="2" charset="0"/>
                          <a:cs typeface="Poppins Light" panose="00000400000000000000" pitchFamily="2" charset="0"/>
                        </a:rPr>
                        <a:t>notebook</a:t>
                      </a:r>
                      <a:r>
                        <a:rPr lang="de-DE" sz="900" b="0" spc="-10" dirty="0">
                          <a:solidFill>
                            <a:srgbClr val="091C42"/>
                          </a:solidFill>
                          <a:latin typeface="Poppins Light" panose="00000400000000000000" pitchFamily="2" charset="0"/>
                          <a:cs typeface="Poppins Light" panose="00000400000000000000" pitchFamily="2" charset="0"/>
                        </a:rPr>
                        <a:t> </a:t>
                      </a:r>
                      <a:r>
                        <a:rPr lang="de-DE" sz="900" b="0" spc="-10" dirty="0" err="1">
                          <a:solidFill>
                            <a:srgbClr val="091C42"/>
                          </a:solidFill>
                          <a:latin typeface="Poppins Light" panose="00000400000000000000" pitchFamily="2" charset="0"/>
                          <a:cs typeface="Poppins Light" panose="00000400000000000000" pitchFamily="2" charset="0"/>
                        </a:rPr>
                        <a:t>with</a:t>
                      </a:r>
                      <a:r>
                        <a:rPr lang="de-DE" sz="900" b="0" spc="-10" dirty="0">
                          <a:solidFill>
                            <a:srgbClr val="091C42"/>
                          </a:solidFill>
                          <a:latin typeface="Poppins Light" panose="00000400000000000000" pitchFamily="2" charset="0"/>
                          <a:cs typeface="Poppins Light" panose="00000400000000000000" pitchFamily="2" charset="0"/>
                        </a:rPr>
                        <a:t> </a:t>
                      </a:r>
                      <a:r>
                        <a:rPr lang="de-DE" sz="900" b="0" spc="-10" dirty="0" err="1">
                          <a:solidFill>
                            <a:srgbClr val="091C42"/>
                          </a:solidFill>
                          <a:latin typeface="Poppins Light" panose="00000400000000000000" pitchFamily="2" charset="0"/>
                          <a:cs typeface="Poppins Light" panose="00000400000000000000" pitchFamily="2" charset="0"/>
                        </a:rPr>
                        <a:t>current</a:t>
                      </a:r>
                      <a:r>
                        <a:rPr lang="de-DE" sz="900" b="0" spc="-10" dirty="0">
                          <a:solidFill>
                            <a:srgbClr val="091C42"/>
                          </a:solidFill>
                          <a:latin typeface="Poppins Light" panose="00000400000000000000" pitchFamily="2" charset="0"/>
                          <a:cs typeface="Poppins Light" panose="00000400000000000000" pitchFamily="2" charset="0"/>
                        </a:rPr>
                        <a:t> MS Office Prof., 1x </a:t>
                      </a:r>
                      <a:r>
                        <a:rPr lang="de-DE" sz="900" b="0" spc="-10" dirty="0" err="1">
                          <a:solidFill>
                            <a:srgbClr val="091C42"/>
                          </a:solidFill>
                          <a:latin typeface="Poppins Light" panose="00000400000000000000" pitchFamily="2" charset="0"/>
                          <a:cs typeface="Poppins Light" panose="00000400000000000000" pitchFamily="2" charset="0"/>
                        </a:rPr>
                        <a:t>lead</a:t>
                      </a:r>
                      <a:r>
                        <a:rPr lang="de-DE" sz="900" b="0" spc="-10" dirty="0">
                          <a:solidFill>
                            <a:srgbClr val="091C42"/>
                          </a:solidFill>
                          <a:latin typeface="Poppins Light" panose="00000400000000000000" pitchFamily="2" charset="0"/>
                          <a:cs typeface="Poppins Light" panose="00000400000000000000" pitchFamily="2" charset="0"/>
                        </a:rPr>
                        <a:t> </a:t>
                      </a:r>
                      <a:r>
                        <a:rPr lang="de-DE" sz="900" b="0" spc="-10" dirty="0" err="1">
                          <a:solidFill>
                            <a:srgbClr val="091C42"/>
                          </a:solidFill>
                          <a:latin typeface="Poppins Light" panose="00000400000000000000" pitchFamily="2" charset="0"/>
                          <a:cs typeface="Poppins Light" panose="00000400000000000000" pitchFamily="2" charset="0"/>
                        </a:rPr>
                        <a:t>scanner</a:t>
                      </a:r>
                      <a:r>
                        <a:rPr lang="de-DE" sz="900" b="0" spc="-10" dirty="0">
                          <a:solidFill>
                            <a:srgbClr val="091C42"/>
                          </a:solidFill>
                          <a:latin typeface="Poppins Light" panose="00000400000000000000" pitchFamily="2" charset="0"/>
                          <a:cs typeface="Poppins Light" panose="00000400000000000000" pitchFamily="2" charset="0"/>
                        </a:rPr>
                        <a:t>, 1x roll </a:t>
                      </a:r>
                      <a:r>
                        <a:rPr lang="de-DE" sz="900" b="0" spc="-10" dirty="0" err="1">
                          <a:solidFill>
                            <a:srgbClr val="091C42"/>
                          </a:solidFill>
                          <a:latin typeface="Poppins Light" panose="00000400000000000000" pitchFamily="2" charset="0"/>
                          <a:cs typeface="Poppins Light" panose="00000400000000000000" pitchFamily="2" charset="0"/>
                        </a:rPr>
                        <a:t>container</a:t>
                      </a:r>
                      <a:r>
                        <a:rPr lang="de-DE" sz="900" b="0" spc="-10" dirty="0">
                          <a:solidFill>
                            <a:srgbClr val="091C42"/>
                          </a:solidFill>
                          <a:latin typeface="Poppins Light" panose="00000400000000000000" pitchFamily="2" charset="0"/>
                          <a:cs typeface="Poppins Light" panose="00000400000000000000" pitchFamily="2" charset="0"/>
                        </a:rPr>
                        <a:t> and 2x bar </a:t>
                      </a:r>
                      <a:r>
                        <a:rPr lang="de-DE" sz="900" b="0" spc="-10" dirty="0" err="1">
                          <a:solidFill>
                            <a:srgbClr val="091C42"/>
                          </a:solidFill>
                          <a:latin typeface="Poppins Light" panose="00000400000000000000" pitchFamily="2" charset="0"/>
                          <a:cs typeface="Poppins Light" panose="00000400000000000000" pitchFamily="2" charset="0"/>
                        </a:rPr>
                        <a:t>stools</a:t>
                      </a:r>
                      <a:endParaRPr lang="en-US" sz="900" dirty="0">
                        <a:solidFill>
                          <a:srgbClr val="091C42"/>
                        </a:solidFill>
                        <a:latin typeface="Poppins Light" panose="00000400000000000000" pitchFamily="2" charset="0"/>
                        <a:cs typeface="Poppins Light" panose="00000400000000000000" pitchFamily="2" charset="0"/>
                      </a:endParaRPr>
                    </a:p>
                  </a:txBody>
                  <a:tcPr marL="0" marR="0" marT="812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Poppins Light" panose="00000400000000000000" pitchFamily="2" charset="0"/>
                        <a:cs typeface="Poppins Light" panose="00000400000000000000" pitchFamily="2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DD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Poppins Light" panose="00000400000000000000" pitchFamily="2" charset="0"/>
                        <a:cs typeface="Poppins Light" panose="00000400000000000000" pitchFamily="2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DD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Poppins Light" panose="00000400000000000000" pitchFamily="2" charset="0"/>
                        <a:cs typeface="Poppins Light" panose="00000400000000000000" pitchFamily="2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DD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1509869"/>
                  </a:ext>
                </a:extLst>
              </a:tr>
              <a:tr h="403412"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lang="de-DE" sz="900" b="1" dirty="0">
                          <a:solidFill>
                            <a:srgbClr val="091C42"/>
                          </a:solidFill>
                          <a:latin typeface="Poppins Light" panose="00000400000000000000" pitchFamily="2" charset="0"/>
                          <a:cs typeface="Poppins Light" panose="00000400000000000000" pitchFamily="2" charset="0"/>
                        </a:rPr>
                        <a:t>Short Company </a:t>
                      </a:r>
                      <a:r>
                        <a:rPr lang="de-DE" sz="900" b="1" dirty="0" err="1">
                          <a:solidFill>
                            <a:srgbClr val="091C42"/>
                          </a:solidFill>
                          <a:latin typeface="Poppins Light" panose="00000400000000000000" pitchFamily="2" charset="0"/>
                          <a:cs typeface="Poppins Light" panose="00000400000000000000" pitchFamily="2" charset="0"/>
                        </a:rPr>
                        <a:t>Presentation</a:t>
                      </a:r>
                      <a:br>
                        <a:rPr lang="de-DE" sz="900" b="1" dirty="0">
                          <a:solidFill>
                            <a:srgbClr val="091C42"/>
                          </a:solidFill>
                          <a:latin typeface="Poppins Light" panose="00000400000000000000" pitchFamily="2" charset="0"/>
                          <a:cs typeface="Poppins Light" panose="00000400000000000000" pitchFamily="2" charset="0"/>
                        </a:rPr>
                      </a:br>
                      <a:r>
                        <a:rPr lang="de-DE" sz="900" b="0" dirty="0" err="1">
                          <a:solidFill>
                            <a:srgbClr val="091C42"/>
                          </a:solidFill>
                          <a:latin typeface="Poppins Light" panose="00000400000000000000" pitchFamily="2" charset="0"/>
                          <a:ea typeface="Open Sans Light" panose="020B0306030504020204" pitchFamily="34" charset="0"/>
                          <a:cs typeface="Poppins Light" panose="00000400000000000000" pitchFamily="2" charset="0"/>
                        </a:rPr>
                        <a:t>During</a:t>
                      </a:r>
                      <a:r>
                        <a:rPr lang="de-DE" sz="900" b="0" dirty="0">
                          <a:solidFill>
                            <a:srgbClr val="091C42"/>
                          </a:solidFill>
                          <a:latin typeface="Poppins Light" panose="00000400000000000000" pitchFamily="2" charset="0"/>
                          <a:ea typeface="Open Sans Light" panose="020B0306030504020204" pitchFamily="34" charset="0"/>
                          <a:cs typeface="Poppins Light" panose="00000400000000000000" pitchFamily="2" charset="0"/>
                        </a:rPr>
                        <a:t> </a:t>
                      </a:r>
                      <a:r>
                        <a:rPr lang="de-DE" sz="900" b="0" dirty="0" err="1">
                          <a:solidFill>
                            <a:srgbClr val="091C42"/>
                          </a:solidFill>
                          <a:latin typeface="Poppins Light" panose="00000400000000000000" pitchFamily="2" charset="0"/>
                          <a:ea typeface="Open Sans Light" panose="020B0306030504020204" pitchFamily="34" charset="0"/>
                          <a:cs typeface="Poppins Light" panose="00000400000000000000" pitchFamily="2" charset="0"/>
                        </a:rPr>
                        <a:t>the</a:t>
                      </a:r>
                      <a:r>
                        <a:rPr lang="de-DE" sz="900" b="0" dirty="0">
                          <a:solidFill>
                            <a:srgbClr val="091C42"/>
                          </a:solidFill>
                          <a:latin typeface="Poppins Light" panose="00000400000000000000" pitchFamily="2" charset="0"/>
                          <a:ea typeface="Open Sans Light" panose="020B0306030504020204" pitchFamily="34" charset="0"/>
                          <a:cs typeface="Poppins Light" panose="00000400000000000000" pitchFamily="2" charset="0"/>
                        </a:rPr>
                        <a:t> </a:t>
                      </a:r>
                      <a:r>
                        <a:rPr lang="de-DE" sz="900" b="0" dirty="0" err="1">
                          <a:solidFill>
                            <a:srgbClr val="091C42"/>
                          </a:solidFill>
                          <a:latin typeface="Poppins Light" panose="00000400000000000000" pitchFamily="2" charset="0"/>
                          <a:ea typeface="Open Sans Light" panose="020B0306030504020204" pitchFamily="34" charset="0"/>
                          <a:cs typeface="Poppins Light" panose="00000400000000000000" pitchFamily="2" charset="0"/>
                        </a:rPr>
                        <a:t>guided</a:t>
                      </a:r>
                      <a:r>
                        <a:rPr lang="de-DE" sz="900" b="0" dirty="0">
                          <a:solidFill>
                            <a:srgbClr val="091C42"/>
                          </a:solidFill>
                          <a:latin typeface="Poppins Light" panose="00000400000000000000" pitchFamily="2" charset="0"/>
                          <a:ea typeface="Open Sans Light" panose="020B0306030504020204" pitchFamily="34" charset="0"/>
                          <a:cs typeface="Poppins Light" panose="00000400000000000000" pitchFamily="2" charset="0"/>
                        </a:rPr>
                        <a:t> tour in </a:t>
                      </a:r>
                      <a:r>
                        <a:rPr lang="de-DE" sz="900" b="0" dirty="0" err="1">
                          <a:solidFill>
                            <a:srgbClr val="091C42"/>
                          </a:solidFill>
                          <a:latin typeface="Poppins Light" panose="00000400000000000000" pitchFamily="2" charset="0"/>
                          <a:ea typeface="Open Sans Light" panose="020B0306030504020204" pitchFamily="34" charset="0"/>
                          <a:cs typeface="Poppins Light" panose="00000400000000000000" pitchFamily="2" charset="0"/>
                        </a:rPr>
                        <a:t>the</a:t>
                      </a:r>
                      <a:r>
                        <a:rPr lang="de-DE" sz="900" b="0" dirty="0">
                          <a:solidFill>
                            <a:srgbClr val="091C42"/>
                          </a:solidFill>
                          <a:latin typeface="Poppins Light" panose="00000400000000000000" pitchFamily="2" charset="0"/>
                          <a:ea typeface="Open Sans Light" panose="020B0306030504020204" pitchFamily="34" charset="0"/>
                          <a:cs typeface="Poppins Light" panose="00000400000000000000" pitchFamily="2" charset="0"/>
                        </a:rPr>
                        <a:t> </a:t>
                      </a:r>
                      <a:r>
                        <a:rPr lang="de-DE" sz="900" b="0" dirty="0" err="1">
                          <a:solidFill>
                            <a:srgbClr val="091C42"/>
                          </a:solidFill>
                          <a:latin typeface="Poppins Light" panose="00000400000000000000" pitchFamily="2" charset="0"/>
                          <a:ea typeface="Open Sans Light" panose="020B0306030504020204" pitchFamily="34" charset="0"/>
                          <a:cs typeface="Poppins Light" panose="00000400000000000000" pitchFamily="2" charset="0"/>
                        </a:rPr>
                        <a:t>exhibition</a:t>
                      </a:r>
                      <a:r>
                        <a:rPr lang="de-DE" sz="900" b="0" dirty="0">
                          <a:solidFill>
                            <a:srgbClr val="091C42"/>
                          </a:solidFill>
                          <a:latin typeface="Poppins Light" panose="00000400000000000000" pitchFamily="2" charset="0"/>
                          <a:ea typeface="Open Sans Light" panose="020B0306030504020204" pitchFamily="34" charset="0"/>
                          <a:cs typeface="Poppins Light" panose="00000400000000000000" pitchFamily="2" charset="0"/>
                        </a:rPr>
                        <a:t> </a:t>
                      </a:r>
                      <a:r>
                        <a:rPr lang="de-DE" sz="900" b="0" dirty="0" err="1">
                          <a:solidFill>
                            <a:srgbClr val="091C42"/>
                          </a:solidFill>
                          <a:latin typeface="Poppins Light" panose="00000400000000000000" pitchFamily="2" charset="0"/>
                          <a:ea typeface="Open Sans Light" panose="020B0306030504020204" pitchFamily="34" charset="0"/>
                          <a:cs typeface="Poppins Light" panose="00000400000000000000" pitchFamily="2" charset="0"/>
                        </a:rPr>
                        <a:t>area</a:t>
                      </a:r>
                      <a:r>
                        <a:rPr lang="de-DE" sz="900" b="0" dirty="0">
                          <a:solidFill>
                            <a:srgbClr val="091C42"/>
                          </a:solidFill>
                          <a:latin typeface="Poppins Light" panose="00000400000000000000" pitchFamily="2" charset="0"/>
                          <a:ea typeface="Open Sans Light" panose="020B0306030504020204" pitchFamily="34" charset="0"/>
                          <a:cs typeface="Poppins Light" panose="00000400000000000000" pitchFamily="2" charset="0"/>
                        </a:rPr>
                        <a:t> on Monday</a:t>
                      </a:r>
                      <a:endParaRPr sz="900" b="0" dirty="0">
                        <a:solidFill>
                          <a:srgbClr val="091C42"/>
                        </a:solidFill>
                        <a:latin typeface="Poppins Light" panose="00000400000000000000" pitchFamily="2" charset="0"/>
                        <a:ea typeface="Open Sans Light" panose="020B0306030504020204" pitchFamily="34" charset="0"/>
                        <a:cs typeface="Poppins Light" panose="00000400000000000000" pitchFamily="2" charset="0"/>
                      </a:endParaRPr>
                    </a:p>
                  </a:txBody>
                  <a:tcPr marL="0" marR="0" marT="812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Poppins Light" panose="00000400000000000000" pitchFamily="2" charset="0"/>
                        <a:cs typeface="Poppins Light" panose="00000400000000000000" pitchFamily="2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DD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Poppins Light" panose="00000400000000000000" pitchFamily="2" charset="0"/>
                        <a:cs typeface="Poppins Light" panose="00000400000000000000" pitchFamily="2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DD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Poppins Light" panose="00000400000000000000" pitchFamily="2" charset="0"/>
                        <a:cs typeface="Poppins Light" panose="00000400000000000000" pitchFamily="2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DD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6294817"/>
                  </a:ext>
                </a:extLst>
              </a:tr>
              <a:tr h="663388"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</a:pPr>
                      <a:r>
                        <a:rPr lang="de-DE" sz="900" b="1" dirty="0">
                          <a:solidFill>
                            <a:srgbClr val="091C42"/>
                          </a:solidFill>
                          <a:latin typeface="Poppins Light" panose="00000400000000000000" pitchFamily="2" charset="0"/>
                          <a:ea typeface="Open Sans" panose="020B0606030504020204" pitchFamily="34" charset="0"/>
                          <a:cs typeface="Poppins Light" panose="00000400000000000000" pitchFamily="2" charset="0"/>
                        </a:rPr>
                        <a:t>Digital Contest / Prize Draw </a:t>
                      </a:r>
                      <a:br>
                        <a:rPr lang="de-DE" sz="900" dirty="0">
                          <a:solidFill>
                            <a:srgbClr val="091C42"/>
                          </a:solidFill>
                          <a:latin typeface="Poppins Light" panose="00000400000000000000" pitchFamily="2" charset="0"/>
                          <a:cs typeface="Poppins Light" panose="00000400000000000000" pitchFamily="2" charset="0"/>
                        </a:rPr>
                      </a:br>
                      <a:r>
                        <a:rPr lang="de-DE" sz="900" dirty="0" err="1">
                          <a:solidFill>
                            <a:srgbClr val="091C42"/>
                          </a:solidFill>
                          <a:latin typeface="Poppins Light" panose="00000400000000000000" pitchFamily="2" charset="0"/>
                          <a:cs typeface="Poppins Light" panose="00000400000000000000" pitchFamily="2" charset="0"/>
                        </a:rPr>
                        <a:t>Attendees</a:t>
                      </a:r>
                      <a:r>
                        <a:rPr lang="de-DE" sz="900" dirty="0">
                          <a:solidFill>
                            <a:srgbClr val="091C42"/>
                          </a:solidFill>
                          <a:latin typeface="Poppins Light" panose="00000400000000000000" pitchFamily="2" charset="0"/>
                          <a:cs typeface="Poppins Light" panose="00000400000000000000" pitchFamily="2" charset="0"/>
                        </a:rPr>
                        <a:t> </a:t>
                      </a:r>
                      <a:r>
                        <a:rPr lang="de-DE" sz="900" dirty="0" err="1">
                          <a:solidFill>
                            <a:srgbClr val="091C42"/>
                          </a:solidFill>
                          <a:latin typeface="Poppins Light" panose="00000400000000000000" pitchFamily="2" charset="0"/>
                          <a:cs typeface="Poppins Light" panose="00000400000000000000" pitchFamily="2" charset="0"/>
                        </a:rPr>
                        <a:t>use</a:t>
                      </a:r>
                      <a:r>
                        <a:rPr lang="de-DE" sz="900" dirty="0">
                          <a:solidFill>
                            <a:srgbClr val="091C42"/>
                          </a:solidFill>
                          <a:latin typeface="Poppins Light" panose="00000400000000000000" pitchFamily="2" charset="0"/>
                          <a:cs typeface="Poppins Light" panose="00000400000000000000" pitchFamily="2" charset="0"/>
                        </a:rPr>
                        <a:t> </a:t>
                      </a:r>
                      <a:r>
                        <a:rPr lang="de-DE" sz="900" dirty="0" err="1">
                          <a:solidFill>
                            <a:srgbClr val="091C42"/>
                          </a:solidFill>
                          <a:latin typeface="Poppins Light" panose="00000400000000000000" pitchFamily="2" charset="0"/>
                          <a:cs typeface="Poppins Light" panose="00000400000000000000" pitchFamily="2" charset="0"/>
                        </a:rPr>
                        <a:t>their</a:t>
                      </a:r>
                      <a:r>
                        <a:rPr lang="de-DE" sz="900" dirty="0">
                          <a:solidFill>
                            <a:srgbClr val="091C42"/>
                          </a:solidFill>
                          <a:latin typeface="Poppins Light" panose="00000400000000000000" pitchFamily="2" charset="0"/>
                          <a:cs typeface="Poppins Light" panose="00000400000000000000" pitchFamily="2" charset="0"/>
                        </a:rPr>
                        <a:t> </a:t>
                      </a:r>
                      <a:r>
                        <a:rPr lang="de-DE" sz="900" dirty="0" err="1">
                          <a:solidFill>
                            <a:srgbClr val="091C42"/>
                          </a:solidFill>
                          <a:latin typeface="Poppins Light" panose="00000400000000000000" pitchFamily="2" charset="0"/>
                          <a:cs typeface="Poppins Light" panose="00000400000000000000" pitchFamily="2" charset="0"/>
                        </a:rPr>
                        <a:t>smartphones</a:t>
                      </a:r>
                      <a:r>
                        <a:rPr lang="de-DE" sz="900" dirty="0">
                          <a:solidFill>
                            <a:srgbClr val="091C42"/>
                          </a:solidFill>
                          <a:latin typeface="Poppins Light" panose="00000400000000000000" pitchFamily="2" charset="0"/>
                          <a:cs typeface="Poppins Light" panose="00000400000000000000" pitchFamily="2" charset="0"/>
                        </a:rPr>
                        <a:t> </a:t>
                      </a:r>
                      <a:r>
                        <a:rPr lang="de-DE" sz="900" dirty="0" err="1">
                          <a:solidFill>
                            <a:srgbClr val="091C42"/>
                          </a:solidFill>
                          <a:latin typeface="Poppins Light" panose="00000400000000000000" pitchFamily="2" charset="0"/>
                          <a:cs typeface="Poppins Light" panose="00000400000000000000" pitchFamily="2" charset="0"/>
                        </a:rPr>
                        <a:t>to</a:t>
                      </a:r>
                      <a:r>
                        <a:rPr lang="de-DE" sz="900" dirty="0">
                          <a:solidFill>
                            <a:srgbClr val="091C42"/>
                          </a:solidFill>
                          <a:latin typeface="Poppins Light" panose="00000400000000000000" pitchFamily="2" charset="0"/>
                          <a:cs typeface="Poppins Light" panose="00000400000000000000" pitchFamily="2" charset="0"/>
                        </a:rPr>
                        <a:t> </a:t>
                      </a:r>
                      <a:r>
                        <a:rPr lang="de-DE" sz="900" dirty="0" err="1">
                          <a:solidFill>
                            <a:srgbClr val="091C42"/>
                          </a:solidFill>
                          <a:latin typeface="Poppins Light" panose="00000400000000000000" pitchFamily="2" charset="0"/>
                          <a:cs typeface="Poppins Light" panose="00000400000000000000" pitchFamily="2" charset="0"/>
                        </a:rPr>
                        <a:t>explore</a:t>
                      </a:r>
                      <a:r>
                        <a:rPr lang="de-DE" sz="900" dirty="0">
                          <a:solidFill>
                            <a:srgbClr val="091C42"/>
                          </a:solidFill>
                          <a:latin typeface="Poppins Light" panose="00000400000000000000" pitchFamily="2" charset="0"/>
                          <a:cs typeface="Poppins Light" panose="00000400000000000000" pitchFamily="2" charset="0"/>
                        </a:rPr>
                        <a:t> </a:t>
                      </a:r>
                      <a:r>
                        <a:rPr lang="de-DE" sz="900" dirty="0" err="1">
                          <a:solidFill>
                            <a:srgbClr val="091C42"/>
                          </a:solidFill>
                          <a:latin typeface="Poppins Light" panose="00000400000000000000" pitchFamily="2" charset="0"/>
                          <a:cs typeface="Poppins Light" panose="00000400000000000000" pitchFamily="2" charset="0"/>
                        </a:rPr>
                        <a:t>the</a:t>
                      </a:r>
                      <a:r>
                        <a:rPr lang="de-DE" sz="900" dirty="0">
                          <a:solidFill>
                            <a:srgbClr val="091C42"/>
                          </a:solidFill>
                          <a:latin typeface="Poppins Light" panose="00000400000000000000" pitchFamily="2" charset="0"/>
                          <a:cs typeface="Poppins Light" panose="00000400000000000000" pitchFamily="2" charset="0"/>
                        </a:rPr>
                        <a:t> </a:t>
                      </a:r>
                      <a:r>
                        <a:rPr lang="de-DE" sz="900" dirty="0" err="1">
                          <a:solidFill>
                            <a:srgbClr val="091C42"/>
                          </a:solidFill>
                          <a:latin typeface="Poppins Light" panose="00000400000000000000" pitchFamily="2" charset="0"/>
                          <a:cs typeface="Poppins Light" panose="00000400000000000000" pitchFamily="2" charset="0"/>
                        </a:rPr>
                        <a:t>exhibition</a:t>
                      </a:r>
                      <a:r>
                        <a:rPr lang="de-DE" sz="900" dirty="0">
                          <a:solidFill>
                            <a:srgbClr val="091C42"/>
                          </a:solidFill>
                          <a:latin typeface="Poppins Light" panose="00000400000000000000" pitchFamily="2" charset="0"/>
                          <a:cs typeface="Poppins Light" panose="00000400000000000000" pitchFamily="2" charset="0"/>
                        </a:rPr>
                        <a:t> </a:t>
                      </a:r>
                      <a:r>
                        <a:rPr lang="de-DE" sz="900" dirty="0" err="1">
                          <a:solidFill>
                            <a:srgbClr val="091C42"/>
                          </a:solidFill>
                          <a:latin typeface="Poppins Light" panose="00000400000000000000" pitchFamily="2" charset="0"/>
                          <a:cs typeface="Poppins Light" panose="00000400000000000000" pitchFamily="2" charset="0"/>
                        </a:rPr>
                        <a:t>area</a:t>
                      </a:r>
                      <a:r>
                        <a:rPr lang="de-DE" sz="900" dirty="0">
                          <a:solidFill>
                            <a:srgbClr val="091C42"/>
                          </a:solidFill>
                          <a:latin typeface="Poppins Light" panose="00000400000000000000" pitchFamily="2" charset="0"/>
                          <a:cs typeface="Poppins Light" panose="00000400000000000000" pitchFamily="2" charset="0"/>
                        </a:rPr>
                        <a:t>, </a:t>
                      </a:r>
                      <a:r>
                        <a:rPr lang="de-DE" sz="900" dirty="0" err="1">
                          <a:solidFill>
                            <a:srgbClr val="091C42"/>
                          </a:solidFill>
                          <a:latin typeface="Poppins Light" panose="00000400000000000000" pitchFamily="2" charset="0"/>
                          <a:cs typeface="Poppins Light" panose="00000400000000000000" pitchFamily="2" charset="0"/>
                        </a:rPr>
                        <a:t>scanning</a:t>
                      </a:r>
                      <a:r>
                        <a:rPr lang="de-DE" sz="900" dirty="0">
                          <a:solidFill>
                            <a:srgbClr val="091C42"/>
                          </a:solidFill>
                          <a:latin typeface="Poppins Light" panose="00000400000000000000" pitchFamily="2" charset="0"/>
                          <a:cs typeface="Poppins Light" panose="00000400000000000000" pitchFamily="2" charset="0"/>
                        </a:rPr>
                        <a:t> QR </a:t>
                      </a:r>
                      <a:r>
                        <a:rPr lang="de-DE" sz="900" dirty="0" err="1">
                          <a:solidFill>
                            <a:srgbClr val="091C42"/>
                          </a:solidFill>
                          <a:latin typeface="Poppins Light" panose="00000400000000000000" pitchFamily="2" charset="0"/>
                          <a:cs typeface="Poppins Light" panose="00000400000000000000" pitchFamily="2" charset="0"/>
                        </a:rPr>
                        <a:t>codes</a:t>
                      </a:r>
                      <a:r>
                        <a:rPr lang="de-DE" sz="900" dirty="0">
                          <a:solidFill>
                            <a:srgbClr val="091C42"/>
                          </a:solidFill>
                          <a:latin typeface="Poppins Light" panose="00000400000000000000" pitchFamily="2" charset="0"/>
                          <a:cs typeface="Poppins Light" panose="00000400000000000000" pitchFamily="2" charset="0"/>
                        </a:rPr>
                        <a:t> at </a:t>
                      </a:r>
                      <a:r>
                        <a:rPr lang="de-DE" sz="900" dirty="0" err="1">
                          <a:solidFill>
                            <a:srgbClr val="091C42"/>
                          </a:solidFill>
                          <a:latin typeface="Poppins Light" panose="00000400000000000000" pitchFamily="2" charset="0"/>
                          <a:cs typeface="Poppins Light" panose="00000400000000000000" pitchFamily="2" charset="0"/>
                        </a:rPr>
                        <a:t>each</a:t>
                      </a:r>
                      <a:r>
                        <a:rPr lang="de-DE" sz="900" dirty="0">
                          <a:solidFill>
                            <a:srgbClr val="091C42"/>
                          </a:solidFill>
                          <a:latin typeface="Poppins Light" panose="00000400000000000000" pitchFamily="2" charset="0"/>
                          <a:cs typeface="Poppins Light" panose="00000400000000000000" pitchFamily="2" charset="0"/>
                        </a:rPr>
                        <a:t> </a:t>
                      </a:r>
                      <a:r>
                        <a:rPr lang="de-DE" sz="900" dirty="0" err="1">
                          <a:solidFill>
                            <a:srgbClr val="091C42"/>
                          </a:solidFill>
                          <a:latin typeface="Poppins Light" panose="00000400000000000000" pitchFamily="2" charset="0"/>
                          <a:cs typeface="Poppins Light" panose="00000400000000000000" pitchFamily="2" charset="0"/>
                        </a:rPr>
                        <a:t>exhibitor</a:t>
                      </a:r>
                      <a:r>
                        <a:rPr lang="de-DE" sz="900" dirty="0">
                          <a:solidFill>
                            <a:srgbClr val="091C42"/>
                          </a:solidFill>
                          <a:latin typeface="Poppins Light" panose="00000400000000000000" pitchFamily="2" charset="0"/>
                          <a:cs typeface="Poppins Light" panose="00000400000000000000" pitchFamily="2" charset="0"/>
                        </a:rPr>
                        <a:t> </a:t>
                      </a:r>
                      <a:r>
                        <a:rPr lang="de-DE" sz="900" dirty="0" err="1">
                          <a:solidFill>
                            <a:srgbClr val="091C42"/>
                          </a:solidFill>
                          <a:latin typeface="Poppins Light" panose="00000400000000000000" pitchFamily="2" charset="0"/>
                          <a:cs typeface="Poppins Light" panose="00000400000000000000" pitchFamily="2" charset="0"/>
                        </a:rPr>
                        <a:t>booth</a:t>
                      </a:r>
                      <a:r>
                        <a:rPr lang="de-DE" sz="900" dirty="0">
                          <a:solidFill>
                            <a:srgbClr val="091C42"/>
                          </a:solidFill>
                          <a:latin typeface="Poppins Light" panose="00000400000000000000" pitchFamily="2" charset="0"/>
                          <a:cs typeface="Poppins Light" panose="00000400000000000000" pitchFamily="2" charset="0"/>
                        </a:rPr>
                        <a:t>. </a:t>
                      </a:r>
                      <a:r>
                        <a:rPr lang="de-DE" sz="900" dirty="0" err="1">
                          <a:solidFill>
                            <a:srgbClr val="091C42"/>
                          </a:solidFill>
                          <a:latin typeface="Poppins Light" panose="00000400000000000000" pitchFamily="2" charset="0"/>
                          <a:cs typeface="Poppins Light" panose="00000400000000000000" pitchFamily="2" charset="0"/>
                        </a:rPr>
                        <a:t>Attendees</a:t>
                      </a:r>
                      <a:r>
                        <a:rPr lang="de-DE" sz="900" dirty="0">
                          <a:solidFill>
                            <a:srgbClr val="091C42"/>
                          </a:solidFill>
                          <a:latin typeface="Poppins Light" panose="00000400000000000000" pitchFamily="2" charset="0"/>
                          <a:cs typeface="Poppins Light" panose="00000400000000000000" pitchFamily="2" charset="0"/>
                        </a:rPr>
                        <a:t> </a:t>
                      </a:r>
                      <a:r>
                        <a:rPr lang="de-DE" sz="900" dirty="0" err="1">
                          <a:solidFill>
                            <a:srgbClr val="091C42"/>
                          </a:solidFill>
                          <a:latin typeface="Poppins Light" panose="00000400000000000000" pitchFamily="2" charset="0"/>
                          <a:cs typeface="Poppins Light" panose="00000400000000000000" pitchFamily="2" charset="0"/>
                        </a:rPr>
                        <a:t>who</a:t>
                      </a:r>
                      <a:r>
                        <a:rPr lang="de-DE" sz="900" dirty="0">
                          <a:solidFill>
                            <a:srgbClr val="091C42"/>
                          </a:solidFill>
                          <a:latin typeface="Poppins Light" panose="00000400000000000000" pitchFamily="2" charset="0"/>
                          <a:cs typeface="Poppins Light" panose="00000400000000000000" pitchFamily="2" charset="0"/>
                        </a:rPr>
                        <a:t> </a:t>
                      </a:r>
                      <a:r>
                        <a:rPr lang="de-DE" sz="900" dirty="0" err="1">
                          <a:solidFill>
                            <a:srgbClr val="091C42"/>
                          </a:solidFill>
                          <a:latin typeface="Poppins Light" panose="00000400000000000000" pitchFamily="2" charset="0"/>
                          <a:cs typeface="Poppins Light" panose="00000400000000000000" pitchFamily="2" charset="0"/>
                        </a:rPr>
                        <a:t>visited</a:t>
                      </a:r>
                      <a:r>
                        <a:rPr lang="de-DE" sz="900" dirty="0">
                          <a:solidFill>
                            <a:srgbClr val="091C42"/>
                          </a:solidFill>
                          <a:latin typeface="Poppins Light" panose="00000400000000000000" pitchFamily="2" charset="0"/>
                          <a:cs typeface="Poppins Light" panose="00000400000000000000" pitchFamily="2" charset="0"/>
                        </a:rPr>
                        <a:t> all </a:t>
                      </a:r>
                      <a:r>
                        <a:rPr lang="de-DE" sz="900" dirty="0" err="1">
                          <a:solidFill>
                            <a:srgbClr val="091C42"/>
                          </a:solidFill>
                          <a:latin typeface="Poppins Light" panose="00000400000000000000" pitchFamily="2" charset="0"/>
                          <a:cs typeface="Poppins Light" panose="00000400000000000000" pitchFamily="2" charset="0"/>
                        </a:rPr>
                        <a:t>booths</a:t>
                      </a:r>
                      <a:r>
                        <a:rPr lang="de-DE" sz="900" dirty="0">
                          <a:solidFill>
                            <a:srgbClr val="091C42"/>
                          </a:solidFill>
                          <a:latin typeface="Poppins Light" panose="00000400000000000000" pitchFamily="2" charset="0"/>
                          <a:cs typeface="Poppins Light" panose="00000400000000000000" pitchFamily="2" charset="0"/>
                        </a:rPr>
                        <a:t> </a:t>
                      </a:r>
                      <a:r>
                        <a:rPr lang="de-DE" sz="900" dirty="0" err="1">
                          <a:solidFill>
                            <a:srgbClr val="091C42"/>
                          </a:solidFill>
                          <a:latin typeface="Poppins Light" panose="00000400000000000000" pitchFamily="2" charset="0"/>
                          <a:cs typeface="Poppins Light" panose="00000400000000000000" pitchFamily="2" charset="0"/>
                        </a:rPr>
                        <a:t>participate</a:t>
                      </a:r>
                      <a:r>
                        <a:rPr lang="de-DE" sz="900" dirty="0">
                          <a:solidFill>
                            <a:srgbClr val="091C42"/>
                          </a:solidFill>
                          <a:latin typeface="Poppins Light" panose="00000400000000000000" pitchFamily="2" charset="0"/>
                          <a:cs typeface="Poppins Light" panose="00000400000000000000" pitchFamily="2" charset="0"/>
                        </a:rPr>
                        <a:t> at a </a:t>
                      </a:r>
                      <a:r>
                        <a:rPr lang="de-DE" sz="900" dirty="0" err="1">
                          <a:solidFill>
                            <a:srgbClr val="091C42"/>
                          </a:solidFill>
                          <a:latin typeface="Poppins Light" panose="00000400000000000000" pitchFamily="2" charset="0"/>
                          <a:cs typeface="Poppins Light" panose="00000400000000000000" pitchFamily="2" charset="0"/>
                        </a:rPr>
                        <a:t>prize</a:t>
                      </a:r>
                      <a:r>
                        <a:rPr lang="de-DE" sz="900" dirty="0">
                          <a:solidFill>
                            <a:srgbClr val="091C42"/>
                          </a:solidFill>
                          <a:latin typeface="Poppins Light" panose="00000400000000000000" pitchFamily="2" charset="0"/>
                          <a:cs typeface="Poppins Light" panose="00000400000000000000" pitchFamily="2" charset="0"/>
                        </a:rPr>
                        <a:t> </a:t>
                      </a:r>
                      <a:r>
                        <a:rPr lang="de-DE" sz="900" dirty="0" err="1">
                          <a:solidFill>
                            <a:srgbClr val="091C42"/>
                          </a:solidFill>
                          <a:latin typeface="Poppins Light" panose="00000400000000000000" pitchFamily="2" charset="0"/>
                          <a:cs typeface="Poppins Light" panose="00000400000000000000" pitchFamily="2" charset="0"/>
                        </a:rPr>
                        <a:t>draw</a:t>
                      </a:r>
                      <a:r>
                        <a:rPr lang="de-DE" sz="900" dirty="0">
                          <a:solidFill>
                            <a:srgbClr val="091C42"/>
                          </a:solidFill>
                          <a:latin typeface="Poppins Light" panose="00000400000000000000" pitchFamily="2" charset="0"/>
                          <a:cs typeface="Poppins Light" panose="00000400000000000000" pitchFamily="2" charset="0"/>
                        </a:rPr>
                        <a:t>. </a:t>
                      </a:r>
                      <a:endParaRPr sz="900" dirty="0">
                        <a:solidFill>
                          <a:srgbClr val="091C42"/>
                        </a:solidFill>
                        <a:latin typeface="Poppins Light" panose="00000400000000000000" pitchFamily="2" charset="0"/>
                        <a:cs typeface="Poppins Light" panose="00000400000000000000" pitchFamily="2" charset="0"/>
                      </a:endParaRPr>
                    </a:p>
                  </a:txBody>
                  <a:tcPr marL="0" marR="0" marT="812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Poppins Light" panose="00000400000000000000" pitchFamily="2" charset="0"/>
                        <a:cs typeface="Poppins Light" panose="00000400000000000000" pitchFamily="2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DD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Poppins Light" panose="00000400000000000000" pitchFamily="2" charset="0"/>
                        <a:cs typeface="Poppins Light" panose="00000400000000000000" pitchFamily="2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DD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Poppins Light" panose="00000400000000000000" pitchFamily="2" charset="0"/>
                        <a:cs typeface="Poppins Light" panose="00000400000000000000" pitchFamily="2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DD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6393691"/>
                  </a:ext>
                </a:extLst>
              </a:tr>
              <a:tr h="323499"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lang="en-US" sz="900" b="1" dirty="0">
                          <a:solidFill>
                            <a:srgbClr val="091C42"/>
                          </a:solidFill>
                          <a:latin typeface="Poppins Light" panose="00000400000000000000" pitchFamily="2" charset="0"/>
                          <a:cs typeface="Poppins Light" panose="00000400000000000000" pitchFamily="2" charset="0"/>
                        </a:rPr>
                        <a:t>Company Logo on Online Conference Brochure</a:t>
                      </a:r>
                      <a:endParaRPr lang="en-US" sz="900" dirty="0">
                        <a:solidFill>
                          <a:srgbClr val="091C42"/>
                        </a:solidFill>
                        <a:latin typeface="Poppins Light" panose="00000400000000000000" pitchFamily="2" charset="0"/>
                        <a:cs typeface="Poppins Light" panose="00000400000000000000" pitchFamily="2" charset="0"/>
                      </a:endParaRPr>
                    </a:p>
                  </a:txBody>
                  <a:tcPr marL="0" marR="0" marT="812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F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Poppins Light" panose="00000400000000000000" pitchFamily="2" charset="0"/>
                        <a:cs typeface="Poppins Light" panose="00000400000000000000" pitchFamily="2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DD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Poppins Light" panose="00000400000000000000" pitchFamily="2" charset="0"/>
                        <a:cs typeface="Poppins Light" panose="00000400000000000000" pitchFamily="2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D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Poppins Light" panose="00000400000000000000" pitchFamily="2" charset="0"/>
                        <a:cs typeface="Poppins Light" panose="00000400000000000000" pitchFamily="2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DD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9634"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sz="900" b="1" dirty="0">
                          <a:solidFill>
                            <a:srgbClr val="091C42"/>
                          </a:solidFill>
                          <a:latin typeface="Poppins Light" panose="00000400000000000000" pitchFamily="2" charset="0"/>
                          <a:cs typeface="Poppins Light" panose="00000400000000000000" pitchFamily="2" charset="0"/>
                        </a:rPr>
                        <a:t>Marketing</a:t>
                      </a:r>
                      <a:r>
                        <a:rPr sz="900" b="1" spc="-5" dirty="0">
                          <a:solidFill>
                            <a:srgbClr val="091C42"/>
                          </a:solidFill>
                          <a:latin typeface="Poppins Light" panose="00000400000000000000" pitchFamily="2" charset="0"/>
                          <a:cs typeface="Poppins Light" panose="00000400000000000000" pitchFamily="2" charset="0"/>
                        </a:rPr>
                        <a:t> </a:t>
                      </a:r>
                      <a:r>
                        <a:rPr lang="de-DE" sz="900" b="1" spc="-5" dirty="0">
                          <a:solidFill>
                            <a:srgbClr val="091C42"/>
                          </a:solidFill>
                          <a:latin typeface="Poppins Light" panose="00000400000000000000" pitchFamily="2" charset="0"/>
                          <a:cs typeface="Poppins Light" panose="00000400000000000000" pitchFamily="2" charset="0"/>
                        </a:rPr>
                        <a:t>on </a:t>
                      </a:r>
                      <a:r>
                        <a:rPr lang="de-DE" sz="900" b="1" spc="-5" dirty="0" err="1">
                          <a:solidFill>
                            <a:srgbClr val="091C42"/>
                          </a:solidFill>
                          <a:latin typeface="Poppins Light" panose="00000400000000000000" pitchFamily="2" charset="0"/>
                          <a:cs typeface="Poppins Light" panose="00000400000000000000" pitchFamily="2" charset="0"/>
                        </a:rPr>
                        <a:t>the</a:t>
                      </a:r>
                      <a:r>
                        <a:rPr lang="de-DE" sz="900" b="1" spc="-5" dirty="0">
                          <a:solidFill>
                            <a:srgbClr val="091C42"/>
                          </a:solidFill>
                          <a:latin typeface="Poppins Light" panose="00000400000000000000" pitchFamily="2" charset="0"/>
                          <a:cs typeface="Poppins Light" panose="00000400000000000000" pitchFamily="2" charset="0"/>
                        </a:rPr>
                        <a:t> Event Website</a:t>
                      </a:r>
                      <a:endParaRPr sz="900" dirty="0">
                        <a:solidFill>
                          <a:srgbClr val="091C42"/>
                        </a:solidFill>
                        <a:latin typeface="Poppins Light" panose="00000400000000000000" pitchFamily="2" charset="0"/>
                        <a:cs typeface="Poppins Light" panose="00000400000000000000" pitchFamily="2" charset="0"/>
                      </a:endParaRPr>
                    </a:p>
                    <a:p>
                      <a:pPr marL="107950">
                        <a:lnSpc>
                          <a:spcPct val="100000"/>
                        </a:lnSpc>
                      </a:pPr>
                      <a:r>
                        <a:rPr sz="900" b="0" dirty="0">
                          <a:solidFill>
                            <a:srgbClr val="091C42"/>
                          </a:solidFill>
                          <a:latin typeface="Poppins Light" panose="00000400000000000000" pitchFamily="2" charset="0"/>
                          <a:cs typeface="Poppins Light" panose="00000400000000000000" pitchFamily="2" charset="0"/>
                        </a:rPr>
                        <a:t>Logo</a:t>
                      </a:r>
                      <a:r>
                        <a:rPr sz="900" b="0" spc="-15" dirty="0">
                          <a:solidFill>
                            <a:srgbClr val="091C42"/>
                          </a:solidFill>
                          <a:latin typeface="Poppins Light" panose="00000400000000000000" pitchFamily="2" charset="0"/>
                          <a:cs typeface="Poppins Light" panose="00000400000000000000" pitchFamily="2" charset="0"/>
                        </a:rPr>
                        <a:t> </a:t>
                      </a:r>
                      <a:r>
                        <a:rPr sz="900" b="0" dirty="0">
                          <a:solidFill>
                            <a:srgbClr val="091C42"/>
                          </a:solidFill>
                          <a:latin typeface="Poppins Light" panose="00000400000000000000" pitchFamily="2" charset="0"/>
                          <a:cs typeface="Poppins Light" panose="00000400000000000000" pitchFamily="2" charset="0"/>
                        </a:rPr>
                        <a:t>und</a:t>
                      </a:r>
                      <a:r>
                        <a:rPr sz="900" b="0" spc="-5" dirty="0">
                          <a:solidFill>
                            <a:srgbClr val="091C42"/>
                          </a:solidFill>
                          <a:latin typeface="Poppins Light" panose="00000400000000000000" pitchFamily="2" charset="0"/>
                          <a:cs typeface="Poppins Light" panose="00000400000000000000" pitchFamily="2" charset="0"/>
                        </a:rPr>
                        <a:t> </a:t>
                      </a:r>
                      <a:r>
                        <a:rPr lang="de-DE" sz="900" b="0" spc="-5" dirty="0">
                          <a:solidFill>
                            <a:srgbClr val="091C42"/>
                          </a:solidFill>
                          <a:latin typeface="Poppins Light" panose="00000400000000000000" pitchFamily="2" charset="0"/>
                          <a:cs typeface="Poppins Light" panose="00000400000000000000" pitchFamily="2" charset="0"/>
                        </a:rPr>
                        <a:t>Company Profile</a:t>
                      </a:r>
                      <a:endParaRPr sz="900" dirty="0">
                        <a:solidFill>
                          <a:srgbClr val="091C42"/>
                        </a:solidFill>
                        <a:latin typeface="Poppins Light" panose="00000400000000000000" pitchFamily="2" charset="0"/>
                        <a:cs typeface="Poppins Light" panose="00000400000000000000" pitchFamily="2" charset="0"/>
                      </a:endParaRPr>
                    </a:p>
                  </a:txBody>
                  <a:tcPr marL="0" marR="0" marT="812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F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Poppins Light" panose="00000400000000000000" pitchFamily="2" charset="0"/>
                        <a:cs typeface="Poppins Light" panose="00000400000000000000" pitchFamily="2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DD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Poppins Light" panose="00000400000000000000" pitchFamily="2" charset="0"/>
                        <a:cs typeface="Poppins Light" panose="00000400000000000000" pitchFamily="2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D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Poppins Light" panose="00000400000000000000" pitchFamily="2" charset="0"/>
                        <a:cs typeface="Poppins Light" panose="00000400000000000000" pitchFamily="2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DD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42914"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sz="900" b="1" dirty="0">
                          <a:solidFill>
                            <a:srgbClr val="091C42"/>
                          </a:solidFill>
                          <a:latin typeface="Poppins Light" panose="00000400000000000000" pitchFamily="2" charset="0"/>
                          <a:cs typeface="Poppins Light" panose="00000400000000000000" pitchFamily="2" charset="0"/>
                        </a:rPr>
                        <a:t>Marketing</a:t>
                      </a:r>
                      <a:r>
                        <a:rPr sz="900" b="1" spc="-5" dirty="0">
                          <a:solidFill>
                            <a:srgbClr val="091C42"/>
                          </a:solidFill>
                          <a:latin typeface="Poppins Light" panose="00000400000000000000" pitchFamily="2" charset="0"/>
                          <a:cs typeface="Poppins Light" panose="00000400000000000000" pitchFamily="2" charset="0"/>
                        </a:rPr>
                        <a:t> </a:t>
                      </a:r>
                      <a:r>
                        <a:rPr lang="de-DE" sz="900" b="1" spc="-5" dirty="0">
                          <a:solidFill>
                            <a:srgbClr val="091C42"/>
                          </a:solidFill>
                          <a:latin typeface="Poppins Light" panose="00000400000000000000" pitchFamily="2" charset="0"/>
                          <a:cs typeface="Poppins Light" panose="00000400000000000000" pitchFamily="2" charset="0"/>
                        </a:rPr>
                        <a:t>on GSE </a:t>
                      </a:r>
                      <a:r>
                        <a:rPr lang="de-DE" sz="900" b="1" spc="-5" dirty="0" err="1">
                          <a:solidFill>
                            <a:srgbClr val="091C42"/>
                          </a:solidFill>
                          <a:latin typeface="Poppins Light" panose="00000400000000000000" pitchFamily="2" charset="0"/>
                          <a:cs typeface="Poppins Light" panose="00000400000000000000" pitchFamily="2" charset="0"/>
                        </a:rPr>
                        <a:t>Social</a:t>
                      </a:r>
                      <a:r>
                        <a:rPr lang="de-DE" sz="900" b="1" spc="-5" dirty="0">
                          <a:solidFill>
                            <a:srgbClr val="091C42"/>
                          </a:solidFill>
                          <a:latin typeface="Poppins Light" panose="00000400000000000000" pitchFamily="2" charset="0"/>
                          <a:cs typeface="Poppins Light" panose="00000400000000000000" pitchFamily="2" charset="0"/>
                        </a:rPr>
                        <a:t> Media </a:t>
                      </a:r>
                      <a:r>
                        <a:rPr lang="de-DE" sz="900" b="1" spc="-5" dirty="0" err="1">
                          <a:solidFill>
                            <a:srgbClr val="091C42"/>
                          </a:solidFill>
                          <a:latin typeface="Poppins Light" panose="00000400000000000000" pitchFamily="2" charset="0"/>
                          <a:cs typeface="Poppins Light" panose="00000400000000000000" pitchFamily="2" charset="0"/>
                        </a:rPr>
                        <a:t>Platforms</a:t>
                      </a:r>
                      <a:endParaRPr sz="900" dirty="0">
                        <a:solidFill>
                          <a:srgbClr val="091C42"/>
                        </a:solidFill>
                        <a:latin typeface="Poppins Light" panose="00000400000000000000" pitchFamily="2" charset="0"/>
                        <a:cs typeface="Poppins Light" panose="00000400000000000000" pitchFamily="2" charset="0"/>
                      </a:endParaRPr>
                    </a:p>
                    <a:p>
                      <a:pPr marL="107950">
                        <a:lnSpc>
                          <a:spcPct val="100000"/>
                        </a:lnSpc>
                      </a:pPr>
                      <a:r>
                        <a:rPr sz="900" b="0" dirty="0">
                          <a:solidFill>
                            <a:srgbClr val="091C42"/>
                          </a:solidFill>
                          <a:latin typeface="Poppins Light" panose="00000400000000000000" pitchFamily="2" charset="0"/>
                          <a:cs typeface="Poppins Light" panose="00000400000000000000" pitchFamily="2" charset="0"/>
                        </a:rPr>
                        <a:t>Post</a:t>
                      </a:r>
                      <a:r>
                        <a:rPr sz="900" b="0" spc="-10" dirty="0">
                          <a:solidFill>
                            <a:srgbClr val="091C42"/>
                          </a:solidFill>
                          <a:latin typeface="Poppins Light" panose="00000400000000000000" pitchFamily="2" charset="0"/>
                          <a:cs typeface="Poppins Light" panose="00000400000000000000" pitchFamily="2" charset="0"/>
                        </a:rPr>
                        <a:t> </a:t>
                      </a:r>
                      <a:r>
                        <a:rPr lang="de-DE" sz="900" b="0" spc="-10" dirty="0">
                          <a:solidFill>
                            <a:srgbClr val="091C42"/>
                          </a:solidFill>
                          <a:latin typeface="Poppins Light" panose="00000400000000000000" pitchFamily="2" charset="0"/>
                          <a:cs typeface="Poppins Light" panose="00000400000000000000" pitchFamily="2" charset="0"/>
                        </a:rPr>
                        <a:t>on</a:t>
                      </a:r>
                      <a:r>
                        <a:rPr sz="900" b="0" spc="-10" dirty="0">
                          <a:solidFill>
                            <a:srgbClr val="091C42"/>
                          </a:solidFill>
                          <a:latin typeface="Poppins Light" panose="00000400000000000000" pitchFamily="2" charset="0"/>
                          <a:cs typeface="Poppins Light" panose="00000400000000000000" pitchFamily="2" charset="0"/>
                        </a:rPr>
                        <a:t> </a:t>
                      </a:r>
                      <a:r>
                        <a:rPr sz="900" b="0" dirty="0">
                          <a:solidFill>
                            <a:srgbClr val="091C42"/>
                          </a:solidFill>
                          <a:latin typeface="Poppins Light" panose="00000400000000000000" pitchFamily="2" charset="0"/>
                          <a:cs typeface="Poppins Light" panose="00000400000000000000" pitchFamily="2" charset="0"/>
                        </a:rPr>
                        <a:t>LinkedIn,</a:t>
                      </a:r>
                      <a:r>
                        <a:rPr sz="900" b="0" spc="-10" dirty="0">
                          <a:solidFill>
                            <a:srgbClr val="091C42"/>
                          </a:solidFill>
                          <a:latin typeface="Poppins Light" panose="00000400000000000000" pitchFamily="2" charset="0"/>
                          <a:cs typeface="Poppins Light" panose="00000400000000000000" pitchFamily="2" charset="0"/>
                        </a:rPr>
                        <a:t> </a:t>
                      </a:r>
                      <a:r>
                        <a:rPr lang="de-DE" sz="900" b="0" spc="-10" dirty="0">
                          <a:solidFill>
                            <a:srgbClr val="091C42"/>
                          </a:solidFill>
                          <a:latin typeface="Poppins Light" panose="00000400000000000000" pitchFamily="2" charset="0"/>
                          <a:cs typeface="Poppins Light" panose="00000400000000000000" pitchFamily="2" charset="0"/>
                        </a:rPr>
                        <a:t>Facebook and Twitter (X)</a:t>
                      </a:r>
                      <a:endParaRPr sz="900" dirty="0">
                        <a:solidFill>
                          <a:srgbClr val="091C42"/>
                        </a:solidFill>
                        <a:latin typeface="Poppins Light" panose="00000400000000000000" pitchFamily="2" charset="0"/>
                        <a:cs typeface="Poppins Light" panose="00000400000000000000" pitchFamily="2" charset="0"/>
                      </a:endParaRPr>
                    </a:p>
                  </a:txBody>
                  <a:tcPr marL="0" marR="0" marT="812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Poppins Light" panose="00000400000000000000" pitchFamily="2" charset="0"/>
                        <a:cs typeface="Poppins Light" panose="00000400000000000000" pitchFamily="2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DD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Poppins Light" panose="00000400000000000000" pitchFamily="2" charset="0"/>
                        <a:cs typeface="Poppins Light" panose="00000400000000000000" pitchFamily="2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DD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Poppins Light" panose="00000400000000000000" pitchFamily="2" charset="0"/>
                        <a:cs typeface="Poppins Light" panose="00000400000000000000" pitchFamily="2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DD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42914"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lang="en-US" sz="900" b="1" dirty="0">
                          <a:solidFill>
                            <a:srgbClr val="091C42"/>
                          </a:solidFill>
                          <a:latin typeface="Poppins Light" panose="00000400000000000000" pitchFamily="2" charset="0"/>
                          <a:cs typeface="Poppins Light" panose="00000400000000000000" pitchFamily="2" charset="0"/>
                        </a:rPr>
                        <a:t>Exclusive Video Interview for Social Media</a:t>
                      </a:r>
                      <a:endParaRPr lang="en-US" sz="900" dirty="0">
                        <a:solidFill>
                          <a:srgbClr val="091C42"/>
                        </a:solidFill>
                        <a:latin typeface="Poppins Light" panose="00000400000000000000" pitchFamily="2" charset="0"/>
                        <a:cs typeface="Poppins Light" panose="00000400000000000000" pitchFamily="2" charset="0"/>
                      </a:endParaRPr>
                    </a:p>
                    <a:p>
                      <a:pPr marL="107950">
                        <a:lnSpc>
                          <a:spcPct val="100000"/>
                        </a:lnSpc>
                      </a:pPr>
                      <a:r>
                        <a:rPr lang="en-US" sz="900" b="0" dirty="0">
                          <a:solidFill>
                            <a:srgbClr val="091C42"/>
                          </a:solidFill>
                          <a:latin typeface="Poppins Light" panose="00000400000000000000" pitchFamily="2" charset="0"/>
                          <a:cs typeface="Poppins Light" panose="00000400000000000000" pitchFamily="2" charset="0"/>
                        </a:rPr>
                        <a:t>Professionally recorded video interview during the conference – perfect for sharing on LinkedIn, your website, or other social media channels.</a:t>
                      </a:r>
                      <a:endParaRPr sz="900" dirty="0">
                        <a:solidFill>
                          <a:srgbClr val="091C42"/>
                        </a:solidFill>
                        <a:latin typeface="Poppins Light" panose="00000400000000000000" pitchFamily="2" charset="0"/>
                        <a:cs typeface="Poppins Light" panose="00000400000000000000" pitchFamily="2" charset="0"/>
                      </a:endParaRPr>
                    </a:p>
                  </a:txBody>
                  <a:tcPr marL="0" marR="0" marT="812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F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Poppins Light" panose="00000400000000000000" pitchFamily="2" charset="0"/>
                        <a:cs typeface="Poppins Light" panose="00000400000000000000" pitchFamily="2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D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Poppins Light" panose="00000400000000000000" pitchFamily="2" charset="0"/>
                        <a:cs typeface="Poppins Light" panose="00000400000000000000" pitchFamily="2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D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Poppins Light" panose="00000400000000000000" pitchFamily="2" charset="0"/>
                        <a:cs typeface="Poppins Light" panose="00000400000000000000" pitchFamily="2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D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2958571"/>
                  </a:ext>
                </a:extLst>
              </a:tr>
            </a:tbl>
          </a:graphicData>
        </a:graphic>
      </p:graphicFrame>
      <p:sp>
        <p:nvSpPr>
          <p:cNvPr id="9" name="Pfeil: nach rechts 8">
            <a:extLst>
              <a:ext uri="{FF2B5EF4-FFF2-40B4-BE49-F238E27FC236}">
                <a16:creationId xmlns:a16="http://schemas.microsoft.com/office/drawing/2014/main" id="{7689A23D-EC19-629A-16B2-7ECA118B8E0C}"/>
              </a:ext>
            </a:extLst>
          </p:cNvPr>
          <p:cNvSpPr/>
          <p:nvPr/>
        </p:nvSpPr>
        <p:spPr>
          <a:xfrm>
            <a:off x="9909822" y="1185606"/>
            <a:ext cx="297986" cy="259318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1" name="Textfeld 40">
            <a:extLst>
              <a:ext uri="{FF2B5EF4-FFF2-40B4-BE49-F238E27FC236}">
                <a16:creationId xmlns:a16="http://schemas.microsoft.com/office/drawing/2014/main" id="{1C90317C-71DE-243E-2C1C-E747C251EB91}"/>
              </a:ext>
            </a:extLst>
          </p:cNvPr>
          <p:cNvSpPr txBox="1"/>
          <p:nvPr/>
        </p:nvSpPr>
        <p:spPr>
          <a:xfrm>
            <a:off x="10291306" y="981257"/>
            <a:ext cx="1848373" cy="76944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100" dirty="0" err="1">
                <a:solidFill>
                  <a:srgbClr val="091C42"/>
                </a:solidFill>
                <a:latin typeface="Poppins Light" panose="00000400000000000000" pitchFamily="2" charset="0"/>
                <a:ea typeface="Open Sans Light" panose="020B0306030504020204" pitchFamily="34" charset="0"/>
                <a:cs typeface="Poppins Light" panose="00000400000000000000" pitchFamily="2" charset="0"/>
              </a:rPr>
              <a:t>Only</a:t>
            </a:r>
            <a:r>
              <a:rPr lang="de-DE" sz="1100" dirty="0">
                <a:solidFill>
                  <a:srgbClr val="091C42"/>
                </a:solidFill>
                <a:latin typeface="Poppins Light" panose="00000400000000000000" pitchFamily="2" charset="0"/>
                <a:ea typeface="Open Sans Light" panose="020B0306030504020204" pitchFamily="34" charset="0"/>
                <a:cs typeface="Poppins Light" panose="00000400000000000000" pitchFamily="2" charset="0"/>
              </a:rPr>
              <a:t> 3 </a:t>
            </a:r>
            <a:r>
              <a:rPr lang="de-DE" sz="1100" dirty="0" err="1">
                <a:solidFill>
                  <a:srgbClr val="091C42"/>
                </a:solidFill>
                <a:latin typeface="Poppins Light" panose="00000400000000000000" pitchFamily="2" charset="0"/>
                <a:ea typeface="Open Sans Light" panose="020B0306030504020204" pitchFamily="34" charset="0"/>
                <a:cs typeface="Poppins Light" panose="00000400000000000000" pitchFamily="2" charset="0"/>
              </a:rPr>
              <a:t>packages</a:t>
            </a:r>
            <a:r>
              <a:rPr lang="de-DE" sz="1100" dirty="0">
                <a:solidFill>
                  <a:srgbClr val="091C42"/>
                </a:solidFill>
                <a:latin typeface="Poppins Light" panose="00000400000000000000" pitchFamily="2" charset="0"/>
                <a:ea typeface="Open Sans Light" panose="020B0306030504020204" pitchFamily="34" charset="0"/>
                <a:cs typeface="Poppins Light" panose="00000400000000000000" pitchFamily="2" charset="0"/>
              </a:rPr>
              <a:t> </a:t>
            </a:r>
            <a:r>
              <a:rPr lang="de-DE" sz="1100" dirty="0" err="1">
                <a:solidFill>
                  <a:srgbClr val="091C42"/>
                </a:solidFill>
                <a:latin typeface="Poppins Light" panose="00000400000000000000" pitchFamily="2" charset="0"/>
                <a:ea typeface="Open Sans Light" panose="020B0306030504020204" pitchFamily="34" charset="0"/>
                <a:cs typeface="Poppins Light" panose="00000400000000000000" pitchFamily="2" charset="0"/>
              </a:rPr>
              <a:t>available</a:t>
            </a:r>
            <a:r>
              <a:rPr lang="de-DE" sz="1100" dirty="0">
                <a:solidFill>
                  <a:srgbClr val="091C42"/>
                </a:solidFill>
                <a:latin typeface="Poppins Light" panose="00000400000000000000" pitchFamily="2" charset="0"/>
                <a:ea typeface="Open Sans Light" panose="020B0306030504020204" pitchFamily="34" charset="0"/>
                <a:cs typeface="Poppins Light" panose="00000400000000000000" pitchFamily="2" charset="0"/>
              </a:rPr>
              <a:t>!</a:t>
            </a:r>
          </a:p>
          <a:p>
            <a:pPr algn="ctr"/>
            <a:r>
              <a:rPr lang="de-DE" sz="1100" dirty="0">
                <a:solidFill>
                  <a:srgbClr val="091C42"/>
                </a:solidFill>
                <a:latin typeface="Poppins Light" panose="00000400000000000000" pitchFamily="2" charset="0"/>
                <a:ea typeface="Open Sans Light" panose="020B0306030504020204" pitchFamily="34" charset="0"/>
                <a:cs typeface="Poppins Light" panose="00000400000000000000" pitchFamily="2" charset="0"/>
              </a:rPr>
              <a:t>Choice </a:t>
            </a:r>
            <a:r>
              <a:rPr lang="de-DE" sz="1100" dirty="0" err="1">
                <a:solidFill>
                  <a:srgbClr val="091C42"/>
                </a:solidFill>
                <a:latin typeface="Poppins Light" panose="00000400000000000000" pitchFamily="2" charset="0"/>
                <a:ea typeface="Open Sans Light" panose="020B0306030504020204" pitchFamily="34" charset="0"/>
                <a:cs typeface="Poppins Light" panose="00000400000000000000" pitchFamily="2" charset="0"/>
              </a:rPr>
              <a:t>of</a:t>
            </a:r>
            <a:r>
              <a:rPr lang="de-DE" sz="1100" dirty="0">
                <a:solidFill>
                  <a:srgbClr val="091C42"/>
                </a:solidFill>
                <a:latin typeface="Poppins Light" panose="00000400000000000000" pitchFamily="2" charset="0"/>
                <a:ea typeface="Open Sans Light" panose="020B0306030504020204" pitchFamily="34" charset="0"/>
                <a:cs typeface="Poppins Light" panose="00000400000000000000" pitchFamily="2" charset="0"/>
              </a:rPr>
              <a:t> </a:t>
            </a:r>
            <a:r>
              <a:rPr lang="de-DE" sz="1100" dirty="0" err="1">
                <a:solidFill>
                  <a:srgbClr val="091C42"/>
                </a:solidFill>
                <a:latin typeface="Poppins Light" panose="00000400000000000000" pitchFamily="2" charset="0"/>
                <a:ea typeface="Open Sans Light" panose="020B0306030504020204" pitchFamily="34" charset="0"/>
                <a:cs typeface="Poppins Light" panose="00000400000000000000" pitchFamily="2" charset="0"/>
              </a:rPr>
              <a:t>presentation</a:t>
            </a:r>
            <a:r>
              <a:rPr lang="de-DE" sz="1100" dirty="0">
                <a:solidFill>
                  <a:srgbClr val="091C42"/>
                </a:solidFill>
                <a:latin typeface="Poppins Light" panose="00000400000000000000" pitchFamily="2" charset="0"/>
                <a:ea typeface="Open Sans Light" panose="020B0306030504020204" pitchFamily="34" charset="0"/>
                <a:cs typeface="Poppins Light" panose="00000400000000000000" pitchFamily="2" charset="0"/>
              </a:rPr>
              <a:t> </a:t>
            </a:r>
            <a:r>
              <a:rPr lang="de-DE" sz="1100" dirty="0" err="1">
                <a:solidFill>
                  <a:srgbClr val="091C42"/>
                </a:solidFill>
                <a:latin typeface="Poppins Light" panose="00000400000000000000" pitchFamily="2" charset="0"/>
                <a:ea typeface="Open Sans Light" panose="020B0306030504020204" pitchFamily="34" charset="0"/>
                <a:cs typeface="Poppins Light" panose="00000400000000000000" pitchFamily="2" charset="0"/>
              </a:rPr>
              <a:t>day</a:t>
            </a:r>
            <a:r>
              <a:rPr lang="de-DE" sz="1100" dirty="0">
                <a:solidFill>
                  <a:srgbClr val="091C42"/>
                </a:solidFill>
                <a:latin typeface="Poppins Light" panose="00000400000000000000" pitchFamily="2" charset="0"/>
                <a:ea typeface="Open Sans Light" panose="020B0306030504020204" pitchFamily="34" charset="0"/>
                <a:cs typeface="Poppins Light" panose="00000400000000000000" pitchFamily="2" charset="0"/>
              </a:rPr>
              <a:t> and </a:t>
            </a:r>
            <a:r>
              <a:rPr lang="de-DE" sz="1100" dirty="0" err="1">
                <a:solidFill>
                  <a:srgbClr val="091C42"/>
                </a:solidFill>
                <a:latin typeface="Poppins Light" panose="00000400000000000000" pitchFamily="2" charset="0"/>
                <a:ea typeface="Open Sans Light" panose="020B0306030504020204" pitchFamily="34" charset="0"/>
                <a:cs typeface="Poppins Light" panose="00000400000000000000" pitchFamily="2" charset="0"/>
              </a:rPr>
              <a:t>slot</a:t>
            </a:r>
            <a:r>
              <a:rPr lang="de-DE" sz="1100" dirty="0">
                <a:solidFill>
                  <a:srgbClr val="091C42"/>
                </a:solidFill>
                <a:latin typeface="Poppins Light" panose="00000400000000000000" pitchFamily="2" charset="0"/>
                <a:ea typeface="Open Sans Light" panose="020B0306030504020204" pitchFamily="34" charset="0"/>
                <a:cs typeface="Poppins Light" panose="00000400000000000000" pitchFamily="2" charset="0"/>
              </a:rPr>
              <a:t> </a:t>
            </a:r>
            <a:r>
              <a:rPr lang="de-DE" sz="1100" dirty="0" err="1">
                <a:solidFill>
                  <a:srgbClr val="091C42"/>
                </a:solidFill>
                <a:latin typeface="Poppins Light" panose="00000400000000000000" pitchFamily="2" charset="0"/>
                <a:ea typeface="Open Sans Light" panose="020B0306030504020204" pitchFamily="34" charset="0"/>
                <a:cs typeface="Poppins Light" panose="00000400000000000000" pitchFamily="2" charset="0"/>
              </a:rPr>
              <a:t>is</a:t>
            </a:r>
            <a:r>
              <a:rPr lang="de-DE" sz="1100" dirty="0">
                <a:solidFill>
                  <a:srgbClr val="091C42"/>
                </a:solidFill>
                <a:latin typeface="Poppins Light" panose="00000400000000000000" pitchFamily="2" charset="0"/>
                <a:ea typeface="Open Sans Light" panose="020B0306030504020204" pitchFamily="34" charset="0"/>
                <a:cs typeface="Poppins Light" panose="00000400000000000000" pitchFamily="2" charset="0"/>
              </a:rPr>
              <a:t> possible</a:t>
            </a:r>
          </a:p>
        </p:txBody>
      </p:sp>
      <p:sp>
        <p:nvSpPr>
          <p:cNvPr id="58" name="Textfeld 57">
            <a:extLst>
              <a:ext uri="{FF2B5EF4-FFF2-40B4-BE49-F238E27FC236}">
                <a16:creationId xmlns:a16="http://schemas.microsoft.com/office/drawing/2014/main" id="{489E5BCE-DED8-7795-C908-921AD5094838}"/>
              </a:ext>
            </a:extLst>
          </p:cNvPr>
          <p:cNvSpPr txBox="1"/>
          <p:nvPr/>
        </p:nvSpPr>
        <p:spPr>
          <a:xfrm>
            <a:off x="4059874" y="225937"/>
            <a:ext cx="40722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>
                <a:solidFill>
                  <a:schemeClr val="bg1">
                    <a:lumMod val="95000"/>
                  </a:schemeClr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Sponsorship Options</a:t>
            </a:r>
          </a:p>
        </p:txBody>
      </p:sp>
      <p:sp>
        <p:nvSpPr>
          <p:cNvPr id="65" name="object 17">
            <a:extLst>
              <a:ext uri="{FF2B5EF4-FFF2-40B4-BE49-F238E27FC236}">
                <a16:creationId xmlns:a16="http://schemas.microsoft.com/office/drawing/2014/main" id="{A31ADDBD-6134-DE5D-7A46-A00BB1E0BDA5}"/>
              </a:ext>
            </a:extLst>
          </p:cNvPr>
          <p:cNvSpPr/>
          <p:nvPr/>
        </p:nvSpPr>
        <p:spPr>
          <a:xfrm>
            <a:off x="9028722" y="2266769"/>
            <a:ext cx="150495" cy="150495"/>
          </a:xfrm>
          <a:custGeom>
            <a:avLst/>
            <a:gdLst/>
            <a:ahLst/>
            <a:cxnLst/>
            <a:rect l="l" t="t" r="r" b="b"/>
            <a:pathLst>
              <a:path w="150495" h="150494">
                <a:moveTo>
                  <a:pt x="0" y="83413"/>
                </a:moveTo>
                <a:lnTo>
                  <a:pt x="38925" y="150139"/>
                </a:lnTo>
                <a:lnTo>
                  <a:pt x="150139" y="0"/>
                </a:lnTo>
              </a:path>
            </a:pathLst>
          </a:custGeom>
          <a:ln w="38100">
            <a:solidFill>
              <a:srgbClr val="21A3F8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17">
            <a:extLst>
              <a:ext uri="{FF2B5EF4-FFF2-40B4-BE49-F238E27FC236}">
                <a16:creationId xmlns:a16="http://schemas.microsoft.com/office/drawing/2014/main" id="{D96927D5-010B-285A-5211-05DD76F1EFB6}"/>
              </a:ext>
            </a:extLst>
          </p:cNvPr>
          <p:cNvSpPr/>
          <p:nvPr/>
        </p:nvSpPr>
        <p:spPr>
          <a:xfrm>
            <a:off x="7721845" y="3358013"/>
            <a:ext cx="150495" cy="150495"/>
          </a:xfrm>
          <a:custGeom>
            <a:avLst/>
            <a:gdLst/>
            <a:ahLst/>
            <a:cxnLst/>
            <a:rect l="l" t="t" r="r" b="b"/>
            <a:pathLst>
              <a:path w="150495" h="150494">
                <a:moveTo>
                  <a:pt x="0" y="83413"/>
                </a:moveTo>
                <a:lnTo>
                  <a:pt x="38925" y="150139"/>
                </a:lnTo>
                <a:lnTo>
                  <a:pt x="150139" y="0"/>
                </a:lnTo>
              </a:path>
            </a:pathLst>
          </a:custGeom>
          <a:ln w="38100">
            <a:solidFill>
              <a:srgbClr val="21A3F8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17">
            <a:extLst>
              <a:ext uri="{FF2B5EF4-FFF2-40B4-BE49-F238E27FC236}">
                <a16:creationId xmlns:a16="http://schemas.microsoft.com/office/drawing/2014/main" id="{2D2721AD-BD11-6416-3E39-4489A182E565}"/>
              </a:ext>
            </a:extLst>
          </p:cNvPr>
          <p:cNvSpPr/>
          <p:nvPr/>
        </p:nvSpPr>
        <p:spPr>
          <a:xfrm>
            <a:off x="9028718" y="4290221"/>
            <a:ext cx="150495" cy="150495"/>
          </a:xfrm>
          <a:custGeom>
            <a:avLst/>
            <a:gdLst/>
            <a:ahLst/>
            <a:cxnLst/>
            <a:rect l="l" t="t" r="r" b="b"/>
            <a:pathLst>
              <a:path w="150495" h="150494">
                <a:moveTo>
                  <a:pt x="0" y="83413"/>
                </a:moveTo>
                <a:lnTo>
                  <a:pt x="38925" y="150139"/>
                </a:lnTo>
                <a:lnTo>
                  <a:pt x="150139" y="0"/>
                </a:lnTo>
              </a:path>
            </a:pathLst>
          </a:custGeom>
          <a:ln w="38100">
            <a:solidFill>
              <a:srgbClr val="21A3F8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17">
            <a:extLst>
              <a:ext uri="{FF2B5EF4-FFF2-40B4-BE49-F238E27FC236}">
                <a16:creationId xmlns:a16="http://schemas.microsoft.com/office/drawing/2014/main" id="{4DD36ADB-DFBD-6F0C-35BA-A998EE45405B}"/>
              </a:ext>
            </a:extLst>
          </p:cNvPr>
          <p:cNvSpPr/>
          <p:nvPr/>
        </p:nvSpPr>
        <p:spPr>
          <a:xfrm>
            <a:off x="7721843" y="4298762"/>
            <a:ext cx="150495" cy="150495"/>
          </a:xfrm>
          <a:custGeom>
            <a:avLst/>
            <a:gdLst/>
            <a:ahLst/>
            <a:cxnLst/>
            <a:rect l="l" t="t" r="r" b="b"/>
            <a:pathLst>
              <a:path w="150495" h="150494">
                <a:moveTo>
                  <a:pt x="0" y="83413"/>
                </a:moveTo>
                <a:lnTo>
                  <a:pt x="38925" y="150139"/>
                </a:lnTo>
                <a:lnTo>
                  <a:pt x="150139" y="0"/>
                </a:lnTo>
              </a:path>
            </a:pathLst>
          </a:custGeom>
          <a:ln w="38100">
            <a:solidFill>
              <a:srgbClr val="21A3F8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17">
            <a:extLst>
              <a:ext uri="{FF2B5EF4-FFF2-40B4-BE49-F238E27FC236}">
                <a16:creationId xmlns:a16="http://schemas.microsoft.com/office/drawing/2014/main" id="{7C67B36C-1E8B-BDEA-7365-15CE39ECF1B7}"/>
              </a:ext>
            </a:extLst>
          </p:cNvPr>
          <p:cNvSpPr/>
          <p:nvPr/>
        </p:nvSpPr>
        <p:spPr>
          <a:xfrm>
            <a:off x="9028721" y="2979745"/>
            <a:ext cx="150495" cy="150495"/>
          </a:xfrm>
          <a:custGeom>
            <a:avLst/>
            <a:gdLst/>
            <a:ahLst/>
            <a:cxnLst/>
            <a:rect l="l" t="t" r="r" b="b"/>
            <a:pathLst>
              <a:path w="150495" h="150494">
                <a:moveTo>
                  <a:pt x="0" y="83413"/>
                </a:moveTo>
                <a:lnTo>
                  <a:pt x="38925" y="150139"/>
                </a:lnTo>
                <a:lnTo>
                  <a:pt x="150139" y="0"/>
                </a:lnTo>
              </a:path>
            </a:pathLst>
          </a:custGeom>
          <a:ln w="38100">
            <a:solidFill>
              <a:srgbClr val="21A3F8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17">
            <a:extLst>
              <a:ext uri="{FF2B5EF4-FFF2-40B4-BE49-F238E27FC236}">
                <a16:creationId xmlns:a16="http://schemas.microsoft.com/office/drawing/2014/main" id="{6E3C4055-F3A1-0822-4519-13C8AE110FFC}"/>
              </a:ext>
            </a:extLst>
          </p:cNvPr>
          <p:cNvSpPr/>
          <p:nvPr/>
        </p:nvSpPr>
        <p:spPr>
          <a:xfrm>
            <a:off x="6565464" y="4290221"/>
            <a:ext cx="150495" cy="150495"/>
          </a:xfrm>
          <a:custGeom>
            <a:avLst/>
            <a:gdLst/>
            <a:ahLst/>
            <a:cxnLst/>
            <a:rect l="l" t="t" r="r" b="b"/>
            <a:pathLst>
              <a:path w="150495" h="150494">
                <a:moveTo>
                  <a:pt x="0" y="83413"/>
                </a:moveTo>
                <a:lnTo>
                  <a:pt x="38925" y="150139"/>
                </a:lnTo>
                <a:lnTo>
                  <a:pt x="150139" y="0"/>
                </a:lnTo>
              </a:path>
            </a:pathLst>
          </a:custGeom>
          <a:ln w="38100">
            <a:solidFill>
              <a:srgbClr val="21A3F8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17">
            <a:extLst>
              <a:ext uri="{FF2B5EF4-FFF2-40B4-BE49-F238E27FC236}">
                <a16:creationId xmlns:a16="http://schemas.microsoft.com/office/drawing/2014/main" id="{C0AC69CF-97BE-11E3-6C72-BDFEE708AA6B}"/>
              </a:ext>
            </a:extLst>
          </p:cNvPr>
          <p:cNvSpPr/>
          <p:nvPr/>
        </p:nvSpPr>
        <p:spPr>
          <a:xfrm>
            <a:off x="6565464" y="4825225"/>
            <a:ext cx="150495" cy="150495"/>
          </a:xfrm>
          <a:custGeom>
            <a:avLst/>
            <a:gdLst/>
            <a:ahLst/>
            <a:cxnLst/>
            <a:rect l="l" t="t" r="r" b="b"/>
            <a:pathLst>
              <a:path w="150495" h="150494">
                <a:moveTo>
                  <a:pt x="0" y="83413"/>
                </a:moveTo>
                <a:lnTo>
                  <a:pt x="38925" y="150139"/>
                </a:lnTo>
                <a:lnTo>
                  <a:pt x="150139" y="0"/>
                </a:lnTo>
              </a:path>
            </a:pathLst>
          </a:custGeom>
          <a:ln w="38100">
            <a:solidFill>
              <a:srgbClr val="21A3F8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17">
            <a:extLst>
              <a:ext uri="{FF2B5EF4-FFF2-40B4-BE49-F238E27FC236}">
                <a16:creationId xmlns:a16="http://schemas.microsoft.com/office/drawing/2014/main" id="{A2FE3D69-9F49-A379-4B2A-DE29FA358258}"/>
              </a:ext>
            </a:extLst>
          </p:cNvPr>
          <p:cNvSpPr/>
          <p:nvPr/>
        </p:nvSpPr>
        <p:spPr>
          <a:xfrm>
            <a:off x="9028718" y="4811570"/>
            <a:ext cx="150495" cy="150495"/>
          </a:xfrm>
          <a:custGeom>
            <a:avLst/>
            <a:gdLst/>
            <a:ahLst/>
            <a:cxnLst/>
            <a:rect l="l" t="t" r="r" b="b"/>
            <a:pathLst>
              <a:path w="150495" h="150494">
                <a:moveTo>
                  <a:pt x="0" y="83413"/>
                </a:moveTo>
                <a:lnTo>
                  <a:pt x="38925" y="150139"/>
                </a:lnTo>
                <a:lnTo>
                  <a:pt x="150139" y="0"/>
                </a:lnTo>
              </a:path>
            </a:pathLst>
          </a:custGeom>
          <a:ln w="38100">
            <a:solidFill>
              <a:srgbClr val="21A3F8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17">
            <a:extLst>
              <a:ext uri="{FF2B5EF4-FFF2-40B4-BE49-F238E27FC236}">
                <a16:creationId xmlns:a16="http://schemas.microsoft.com/office/drawing/2014/main" id="{1399C2EE-7A54-2629-3A0F-56CD790F0EEF}"/>
              </a:ext>
            </a:extLst>
          </p:cNvPr>
          <p:cNvSpPr/>
          <p:nvPr/>
        </p:nvSpPr>
        <p:spPr>
          <a:xfrm>
            <a:off x="7721844" y="4825225"/>
            <a:ext cx="150495" cy="150495"/>
          </a:xfrm>
          <a:custGeom>
            <a:avLst/>
            <a:gdLst/>
            <a:ahLst/>
            <a:cxnLst/>
            <a:rect l="l" t="t" r="r" b="b"/>
            <a:pathLst>
              <a:path w="150495" h="150494">
                <a:moveTo>
                  <a:pt x="0" y="83413"/>
                </a:moveTo>
                <a:lnTo>
                  <a:pt x="38925" y="150139"/>
                </a:lnTo>
                <a:lnTo>
                  <a:pt x="150139" y="0"/>
                </a:lnTo>
              </a:path>
            </a:pathLst>
          </a:custGeom>
          <a:ln w="38100">
            <a:solidFill>
              <a:srgbClr val="21A3F8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17">
            <a:extLst>
              <a:ext uri="{FF2B5EF4-FFF2-40B4-BE49-F238E27FC236}">
                <a16:creationId xmlns:a16="http://schemas.microsoft.com/office/drawing/2014/main" id="{D3F0C98E-AB08-266A-02DA-3ACF37BDEE93}"/>
              </a:ext>
            </a:extLst>
          </p:cNvPr>
          <p:cNvSpPr/>
          <p:nvPr/>
        </p:nvSpPr>
        <p:spPr>
          <a:xfrm>
            <a:off x="7721843" y="5313396"/>
            <a:ext cx="150495" cy="150495"/>
          </a:xfrm>
          <a:custGeom>
            <a:avLst/>
            <a:gdLst/>
            <a:ahLst/>
            <a:cxnLst/>
            <a:rect l="l" t="t" r="r" b="b"/>
            <a:pathLst>
              <a:path w="150495" h="150494">
                <a:moveTo>
                  <a:pt x="0" y="83413"/>
                </a:moveTo>
                <a:lnTo>
                  <a:pt x="38925" y="150139"/>
                </a:lnTo>
                <a:lnTo>
                  <a:pt x="150139" y="0"/>
                </a:lnTo>
              </a:path>
            </a:pathLst>
          </a:custGeom>
          <a:ln w="38100">
            <a:solidFill>
              <a:srgbClr val="21A3F8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17">
            <a:extLst>
              <a:ext uri="{FF2B5EF4-FFF2-40B4-BE49-F238E27FC236}">
                <a16:creationId xmlns:a16="http://schemas.microsoft.com/office/drawing/2014/main" id="{0F112D10-C506-02CA-C31D-645EABC374C5}"/>
              </a:ext>
            </a:extLst>
          </p:cNvPr>
          <p:cNvSpPr/>
          <p:nvPr/>
        </p:nvSpPr>
        <p:spPr>
          <a:xfrm>
            <a:off x="9028716" y="5666921"/>
            <a:ext cx="150495" cy="150495"/>
          </a:xfrm>
          <a:custGeom>
            <a:avLst/>
            <a:gdLst/>
            <a:ahLst/>
            <a:cxnLst/>
            <a:rect l="l" t="t" r="r" b="b"/>
            <a:pathLst>
              <a:path w="150495" h="150494">
                <a:moveTo>
                  <a:pt x="0" y="83413"/>
                </a:moveTo>
                <a:lnTo>
                  <a:pt x="38925" y="150139"/>
                </a:lnTo>
                <a:lnTo>
                  <a:pt x="150139" y="0"/>
                </a:lnTo>
              </a:path>
            </a:pathLst>
          </a:custGeom>
          <a:ln w="38100">
            <a:solidFill>
              <a:srgbClr val="21A3F8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17">
            <a:extLst>
              <a:ext uri="{FF2B5EF4-FFF2-40B4-BE49-F238E27FC236}">
                <a16:creationId xmlns:a16="http://schemas.microsoft.com/office/drawing/2014/main" id="{CE04794E-DE84-B2E5-1F26-74D797908BA2}"/>
              </a:ext>
            </a:extLst>
          </p:cNvPr>
          <p:cNvSpPr/>
          <p:nvPr/>
        </p:nvSpPr>
        <p:spPr>
          <a:xfrm>
            <a:off x="7721843" y="5686660"/>
            <a:ext cx="150495" cy="150495"/>
          </a:xfrm>
          <a:custGeom>
            <a:avLst/>
            <a:gdLst/>
            <a:ahLst/>
            <a:cxnLst/>
            <a:rect l="l" t="t" r="r" b="b"/>
            <a:pathLst>
              <a:path w="150495" h="150494">
                <a:moveTo>
                  <a:pt x="0" y="83413"/>
                </a:moveTo>
                <a:lnTo>
                  <a:pt x="38925" y="150139"/>
                </a:lnTo>
                <a:lnTo>
                  <a:pt x="150139" y="0"/>
                </a:lnTo>
              </a:path>
            </a:pathLst>
          </a:custGeom>
          <a:ln w="38100">
            <a:solidFill>
              <a:srgbClr val="21A3F8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17">
            <a:extLst>
              <a:ext uri="{FF2B5EF4-FFF2-40B4-BE49-F238E27FC236}">
                <a16:creationId xmlns:a16="http://schemas.microsoft.com/office/drawing/2014/main" id="{7BD18C99-3009-65F9-6DBA-DA6B047908C8}"/>
              </a:ext>
            </a:extLst>
          </p:cNvPr>
          <p:cNvSpPr/>
          <p:nvPr/>
        </p:nvSpPr>
        <p:spPr>
          <a:xfrm>
            <a:off x="6565463" y="5673773"/>
            <a:ext cx="150495" cy="150495"/>
          </a:xfrm>
          <a:custGeom>
            <a:avLst/>
            <a:gdLst/>
            <a:ahLst/>
            <a:cxnLst/>
            <a:rect l="l" t="t" r="r" b="b"/>
            <a:pathLst>
              <a:path w="150495" h="150494">
                <a:moveTo>
                  <a:pt x="0" y="83413"/>
                </a:moveTo>
                <a:lnTo>
                  <a:pt x="38925" y="150139"/>
                </a:lnTo>
                <a:lnTo>
                  <a:pt x="150139" y="0"/>
                </a:lnTo>
              </a:path>
            </a:pathLst>
          </a:custGeom>
          <a:ln w="38100">
            <a:solidFill>
              <a:srgbClr val="21A3F8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17">
            <a:extLst>
              <a:ext uri="{FF2B5EF4-FFF2-40B4-BE49-F238E27FC236}">
                <a16:creationId xmlns:a16="http://schemas.microsoft.com/office/drawing/2014/main" id="{596BDD31-5C40-1B1F-3AAE-5159608C0084}"/>
              </a:ext>
            </a:extLst>
          </p:cNvPr>
          <p:cNvSpPr/>
          <p:nvPr/>
        </p:nvSpPr>
        <p:spPr>
          <a:xfrm>
            <a:off x="6558735" y="6058282"/>
            <a:ext cx="150495" cy="150495"/>
          </a:xfrm>
          <a:custGeom>
            <a:avLst/>
            <a:gdLst/>
            <a:ahLst/>
            <a:cxnLst/>
            <a:rect l="l" t="t" r="r" b="b"/>
            <a:pathLst>
              <a:path w="150495" h="150494">
                <a:moveTo>
                  <a:pt x="0" y="83413"/>
                </a:moveTo>
                <a:lnTo>
                  <a:pt x="38925" y="150139"/>
                </a:lnTo>
                <a:lnTo>
                  <a:pt x="150139" y="0"/>
                </a:lnTo>
              </a:path>
            </a:pathLst>
          </a:custGeom>
          <a:ln w="38100">
            <a:solidFill>
              <a:srgbClr val="21A3F8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17">
            <a:extLst>
              <a:ext uri="{FF2B5EF4-FFF2-40B4-BE49-F238E27FC236}">
                <a16:creationId xmlns:a16="http://schemas.microsoft.com/office/drawing/2014/main" id="{F548CA35-6DB5-0D66-896D-087053CAFC53}"/>
              </a:ext>
            </a:extLst>
          </p:cNvPr>
          <p:cNvSpPr/>
          <p:nvPr/>
        </p:nvSpPr>
        <p:spPr>
          <a:xfrm>
            <a:off x="7721843" y="6058281"/>
            <a:ext cx="150495" cy="150495"/>
          </a:xfrm>
          <a:custGeom>
            <a:avLst/>
            <a:gdLst/>
            <a:ahLst/>
            <a:cxnLst/>
            <a:rect l="l" t="t" r="r" b="b"/>
            <a:pathLst>
              <a:path w="150495" h="150494">
                <a:moveTo>
                  <a:pt x="0" y="83413"/>
                </a:moveTo>
                <a:lnTo>
                  <a:pt x="38925" y="150139"/>
                </a:lnTo>
                <a:lnTo>
                  <a:pt x="150139" y="0"/>
                </a:lnTo>
              </a:path>
            </a:pathLst>
          </a:custGeom>
          <a:ln w="38100">
            <a:solidFill>
              <a:srgbClr val="21A3F8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17">
            <a:extLst>
              <a:ext uri="{FF2B5EF4-FFF2-40B4-BE49-F238E27FC236}">
                <a16:creationId xmlns:a16="http://schemas.microsoft.com/office/drawing/2014/main" id="{E4C6836E-8584-B873-5A90-DD054DB76D8A}"/>
              </a:ext>
            </a:extLst>
          </p:cNvPr>
          <p:cNvSpPr/>
          <p:nvPr/>
        </p:nvSpPr>
        <p:spPr>
          <a:xfrm>
            <a:off x="9028721" y="2642951"/>
            <a:ext cx="150495" cy="150495"/>
          </a:xfrm>
          <a:custGeom>
            <a:avLst/>
            <a:gdLst/>
            <a:ahLst/>
            <a:cxnLst/>
            <a:rect l="l" t="t" r="r" b="b"/>
            <a:pathLst>
              <a:path w="150495" h="150494">
                <a:moveTo>
                  <a:pt x="0" y="83413"/>
                </a:moveTo>
                <a:lnTo>
                  <a:pt x="38925" y="150139"/>
                </a:lnTo>
                <a:lnTo>
                  <a:pt x="150139" y="0"/>
                </a:lnTo>
              </a:path>
            </a:pathLst>
          </a:custGeom>
          <a:ln w="38100">
            <a:solidFill>
              <a:srgbClr val="21A3F8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17">
            <a:extLst>
              <a:ext uri="{FF2B5EF4-FFF2-40B4-BE49-F238E27FC236}">
                <a16:creationId xmlns:a16="http://schemas.microsoft.com/office/drawing/2014/main" id="{3032B39B-9684-09DF-8D1C-6033BE844D7F}"/>
              </a:ext>
            </a:extLst>
          </p:cNvPr>
          <p:cNvSpPr/>
          <p:nvPr/>
        </p:nvSpPr>
        <p:spPr>
          <a:xfrm>
            <a:off x="9028716" y="5315846"/>
            <a:ext cx="150495" cy="150495"/>
          </a:xfrm>
          <a:custGeom>
            <a:avLst/>
            <a:gdLst/>
            <a:ahLst/>
            <a:cxnLst/>
            <a:rect l="l" t="t" r="r" b="b"/>
            <a:pathLst>
              <a:path w="150495" h="150494">
                <a:moveTo>
                  <a:pt x="0" y="83413"/>
                </a:moveTo>
                <a:lnTo>
                  <a:pt x="38925" y="150139"/>
                </a:lnTo>
                <a:lnTo>
                  <a:pt x="150139" y="0"/>
                </a:lnTo>
              </a:path>
            </a:pathLst>
          </a:custGeom>
          <a:ln w="38100">
            <a:solidFill>
              <a:srgbClr val="21A3F8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17">
            <a:extLst>
              <a:ext uri="{FF2B5EF4-FFF2-40B4-BE49-F238E27FC236}">
                <a16:creationId xmlns:a16="http://schemas.microsoft.com/office/drawing/2014/main" id="{09737764-66CD-1F88-496F-D8EDEDE233B8}"/>
              </a:ext>
            </a:extLst>
          </p:cNvPr>
          <p:cNvSpPr/>
          <p:nvPr/>
        </p:nvSpPr>
        <p:spPr>
          <a:xfrm>
            <a:off x="7721846" y="2266769"/>
            <a:ext cx="150495" cy="150495"/>
          </a:xfrm>
          <a:custGeom>
            <a:avLst/>
            <a:gdLst/>
            <a:ahLst/>
            <a:cxnLst/>
            <a:rect l="l" t="t" r="r" b="b"/>
            <a:pathLst>
              <a:path w="150495" h="150494">
                <a:moveTo>
                  <a:pt x="0" y="83413"/>
                </a:moveTo>
                <a:lnTo>
                  <a:pt x="38925" y="150139"/>
                </a:lnTo>
                <a:lnTo>
                  <a:pt x="150139" y="0"/>
                </a:lnTo>
              </a:path>
            </a:pathLst>
          </a:custGeom>
          <a:ln w="38100">
            <a:solidFill>
              <a:srgbClr val="21A3F8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17">
            <a:extLst>
              <a:ext uri="{FF2B5EF4-FFF2-40B4-BE49-F238E27FC236}">
                <a16:creationId xmlns:a16="http://schemas.microsoft.com/office/drawing/2014/main" id="{A0F6FEA1-FE8B-0E16-3FEE-137927EAE54E}"/>
              </a:ext>
            </a:extLst>
          </p:cNvPr>
          <p:cNvSpPr/>
          <p:nvPr/>
        </p:nvSpPr>
        <p:spPr>
          <a:xfrm>
            <a:off x="9028720" y="3358014"/>
            <a:ext cx="150495" cy="150495"/>
          </a:xfrm>
          <a:custGeom>
            <a:avLst/>
            <a:gdLst/>
            <a:ahLst/>
            <a:cxnLst/>
            <a:rect l="l" t="t" r="r" b="b"/>
            <a:pathLst>
              <a:path w="150495" h="150494">
                <a:moveTo>
                  <a:pt x="0" y="83413"/>
                </a:moveTo>
                <a:lnTo>
                  <a:pt x="38925" y="150139"/>
                </a:lnTo>
                <a:lnTo>
                  <a:pt x="150139" y="0"/>
                </a:lnTo>
              </a:path>
            </a:pathLst>
          </a:custGeom>
          <a:ln w="38100">
            <a:solidFill>
              <a:srgbClr val="21A3F8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17">
            <a:extLst>
              <a:ext uri="{FF2B5EF4-FFF2-40B4-BE49-F238E27FC236}">
                <a16:creationId xmlns:a16="http://schemas.microsoft.com/office/drawing/2014/main" id="{7F2EA126-8FF5-A414-6582-B639926D2F8F}"/>
              </a:ext>
            </a:extLst>
          </p:cNvPr>
          <p:cNvSpPr/>
          <p:nvPr/>
        </p:nvSpPr>
        <p:spPr>
          <a:xfrm>
            <a:off x="9028716" y="6069435"/>
            <a:ext cx="150495" cy="150495"/>
          </a:xfrm>
          <a:custGeom>
            <a:avLst/>
            <a:gdLst/>
            <a:ahLst/>
            <a:cxnLst/>
            <a:rect l="l" t="t" r="r" b="b"/>
            <a:pathLst>
              <a:path w="150495" h="150494">
                <a:moveTo>
                  <a:pt x="0" y="83413"/>
                </a:moveTo>
                <a:lnTo>
                  <a:pt x="38925" y="150139"/>
                </a:lnTo>
                <a:lnTo>
                  <a:pt x="150139" y="0"/>
                </a:lnTo>
              </a:path>
            </a:pathLst>
          </a:custGeom>
          <a:ln w="38100">
            <a:solidFill>
              <a:srgbClr val="21A3F8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object 17">
            <a:extLst>
              <a:ext uri="{FF2B5EF4-FFF2-40B4-BE49-F238E27FC236}">
                <a16:creationId xmlns:a16="http://schemas.microsoft.com/office/drawing/2014/main" id="{2786B851-F5C3-F8A1-15A1-C03AD7822576}"/>
              </a:ext>
            </a:extLst>
          </p:cNvPr>
          <p:cNvSpPr/>
          <p:nvPr/>
        </p:nvSpPr>
        <p:spPr>
          <a:xfrm>
            <a:off x="6565465" y="3358013"/>
            <a:ext cx="150495" cy="150495"/>
          </a:xfrm>
          <a:custGeom>
            <a:avLst/>
            <a:gdLst/>
            <a:ahLst/>
            <a:cxnLst/>
            <a:rect l="l" t="t" r="r" b="b"/>
            <a:pathLst>
              <a:path w="150495" h="150494">
                <a:moveTo>
                  <a:pt x="0" y="83413"/>
                </a:moveTo>
                <a:lnTo>
                  <a:pt x="38925" y="150139"/>
                </a:lnTo>
                <a:lnTo>
                  <a:pt x="150139" y="0"/>
                </a:lnTo>
              </a:path>
            </a:pathLst>
          </a:custGeom>
          <a:ln w="38100">
            <a:solidFill>
              <a:srgbClr val="21A3F8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17">
            <a:extLst>
              <a:ext uri="{FF2B5EF4-FFF2-40B4-BE49-F238E27FC236}">
                <a16:creationId xmlns:a16="http://schemas.microsoft.com/office/drawing/2014/main" id="{3EDC9628-B2BD-A7FA-B7CB-AF4587950989}"/>
              </a:ext>
            </a:extLst>
          </p:cNvPr>
          <p:cNvSpPr/>
          <p:nvPr/>
        </p:nvSpPr>
        <p:spPr>
          <a:xfrm>
            <a:off x="7721845" y="3837450"/>
            <a:ext cx="150495" cy="150495"/>
          </a:xfrm>
          <a:custGeom>
            <a:avLst/>
            <a:gdLst/>
            <a:ahLst/>
            <a:cxnLst/>
            <a:rect l="l" t="t" r="r" b="b"/>
            <a:pathLst>
              <a:path w="150495" h="150494">
                <a:moveTo>
                  <a:pt x="0" y="83413"/>
                </a:moveTo>
                <a:lnTo>
                  <a:pt x="38925" y="150139"/>
                </a:lnTo>
                <a:lnTo>
                  <a:pt x="150139" y="0"/>
                </a:lnTo>
              </a:path>
            </a:pathLst>
          </a:custGeom>
          <a:ln w="38100">
            <a:solidFill>
              <a:srgbClr val="21A3F8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7">
            <a:extLst>
              <a:ext uri="{FF2B5EF4-FFF2-40B4-BE49-F238E27FC236}">
                <a16:creationId xmlns:a16="http://schemas.microsoft.com/office/drawing/2014/main" id="{42E04966-A1A4-DD7C-8276-378CB8BE4AF9}"/>
              </a:ext>
            </a:extLst>
          </p:cNvPr>
          <p:cNvSpPr/>
          <p:nvPr/>
        </p:nvSpPr>
        <p:spPr>
          <a:xfrm>
            <a:off x="9028719" y="3837451"/>
            <a:ext cx="150495" cy="150495"/>
          </a:xfrm>
          <a:custGeom>
            <a:avLst/>
            <a:gdLst/>
            <a:ahLst/>
            <a:cxnLst/>
            <a:rect l="l" t="t" r="r" b="b"/>
            <a:pathLst>
              <a:path w="150495" h="150494">
                <a:moveTo>
                  <a:pt x="0" y="83413"/>
                </a:moveTo>
                <a:lnTo>
                  <a:pt x="38925" y="150139"/>
                </a:lnTo>
                <a:lnTo>
                  <a:pt x="150139" y="0"/>
                </a:lnTo>
              </a:path>
            </a:pathLst>
          </a:custGeom>
          <a:ln w="38100">
            <a:solidFill>
              <a:srgbClr val="21A3F8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7">
            <a:extLst>
              <a:ext uri="{FF2B5EF4-FFF2-40B4-BE49-F238E27FC236}">
                <a16:creationId xmlns:a16="http://schemas.microsoft.com/office/drawing/2014/main" id="{74A62FD4-C110-7D38-F801-362D329E3D64}"/>
              </a:ext>
            </a:extLst>
          </p:cNvPr>
          <p:cNvSpPr/>
          <p:nvPr/>
        </p:nvSpPr>
        <p:spPr>
          <a:xfrm>
            <a:off x="6565465" y="3841759"/>
            <a:ext cx="150495" cy="150495"/>
          </a:xfrm>
          <a:custGeom>
            <a:avLst/>
            <a:gdLst/>
            <a:ahLst/>
            <a:cxnLst/>
            <a:rect l="l" t="t" r="r" b="b"/>
            <a:pathLst>
              <a:path w="150495" h="150494">
                <a:moveTo>
                  <a:pt x="0" y="83413"/>
                </a:moveTo>
                <a:lnTo>
                  <a:pt x="38925" y="150139"/>
                </a:lnTo>
                <a:lnTo>
                  <a:pt x="150139" y="0"/>
                </a:lnTo>
              </a:path>
            </a:pathLst>
          </a:custGeom>
          <a:ln w="38100">
            <a:solidFill>
              <a:srgbClr val="21A3F8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7">
            <a:extLst>
              <a:ext uri="{FF2B5EF4-FFF2-40B4-BE49-F238E27FC236}">
                <a16:creationId xmlns:a16="http://schemas.microsoft.com/office/drawing/2014/main" id="{D97DF00B-5E69-F8DD-7156-C9F2A3C43A22}"/>
              </a:ext>
            </a:extLst>
          </p:cNvPr>
          <p:cNvSpPr/>
          <p:nvPr/>
        </p:nvSpPr>
        <p:spPr>
          <a:xfrm>
            <a:off x="9028716" y="6542109"/>
            <a:ext cx="150495" cy="150495"/>
          </a:xfrm>
          <a:custGeom>
            <a:avLst/>
            <a:gdLst/>
            <a:ahLst/>
            <a:cxnLst/>
            <a:rect l="l" t="t" r="r" b="b"/>
            <a:pathLst>
              <a:path w="150495" h="150494">
                <a:moveTo>
                  <a:pt x="0" y="83413"/>
                </a:moveTo>
                <a:lnTo>
                  <a:pt x="38925" y="150139"/>
                </a:lnTo>
                <a:lnTo>
                  <a:pt x="150139" y="0"/>
                </a:lnTo>
              </a:path>
            </a:pathLst>
          </a:custGeom>
          <a:ln w="38100">
            <a:solidFill>
              <a:srgbClr val="21A3F8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713719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F6408C-3687-148C-DECE-1D755CF3F1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14">
            <a:extLst>
              <a:ext uri="{FF2B5EF4-FFF2-40B4-BE49-F238E27FC236}">
                <a16:creationId xmlns:a16="http://schemas.microsoft.com/office/drawing/2014/main" id="{32E9C6CA-00EE-EEBA-4320-85D6D66218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1046388"/>
              </p:ext>
            </p:extLst>
          </p:nvPr>
        </p:nvGraphicFramePr>
        <p:xfrm>
          <a:off x="6215339" y="4015387"/>
          <a:ext cx="3912392" cy="142585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904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19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7557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300" dirty="0">
                        <a:latin typeface="Poppins Light" panose="00000400000000000000" pitchFamily="2" charset="0"/>
                        <a:cs typeface="Poppins Light" panose="00000400000000000000" pitchFamily="2" charset="0"/>
                      </a:endParaRPr>
                    </a:p>
                    <a:p>
                      <a:pPr marL="107950">
                        <a:lnSpc>
                          <a:spcPct val="100000"/>
                        </a:lnSpc>
                      </a:pPr>
                      <a:r>
                        <a:rPr lang="de-DE" sz="1100" b="0" spc="-10" dirty="0">
                          <a:solidFill>
                            <a:srgbClr val="FFFFFF"/>
                          </a:solidFill>
                          <a:latin typeface="Poppins Medium" panose="00000600000000000000" pitchFamily="2" charset="0"/>
                          <a:cs typeface="Poppins Medium" panose="00000600000000000000" pitchFamily="2" charset="0"/>
                        </a:rPr>
                        <a:t>Digital Badge </a:t>
                      </a:r>
                      <a:r>
                        <a:rPr lang="de-DE" sz="1100" b="0" spc="-10" dirty="0" err="1">
                          <a:solidFill>
                            <a:srgbClr val="FFFFFF"/>
                          </a:solidFill>
                          <a:latin typeface="Poppins Medium" panose="00000600000000000000" pitchFamily="2" charset="0"/>
                          <a:cs typeface="Poppins Medium" panose="00000600000000000000" pitchFamily="2" charset="0"/>
                        </a:rPr>
                        <a:t>for</a:t>
                      </a:r>
                      <a:r>
                        <a:rPr lang="de-DE" sz="1100" b="0" spc="-10" dirty="0">
                          <a:solidFill>
                            <a:srgbClr val="FFFFFF"/>
                          </a:solidFill>
                          <a:latin typeface="Poppins Medium" panose="00000600000000000000" pitchFamily="2" charset="0"/>
                          <a:cs typeface="Poppins Medium" panose="00000600000000000000" pitchFamily="2" charset="0"/>
                        </a:rPr>
                        <a:t> Conference </a:t>
                      </a:r>
                      <a:r>
                        <a:rPr lang="de-DE" sz="1100" b="0" spc="-10" dirty="0" err="1">
                          <a:solidFill>
                            <a:srgbClr val="FFFFFF"/>
                          </a:solidFill>
                          <a:latin typeface="Poppins Medium" panose="00000600000000000000" pitchFamily="2" charset="0"/>
                          <a:cs typeface="Poppins Medium" panose="00000600000000000000" pitchFamily="2" charset="0"/>
                        </a:rPr>
                        <a:t>Participation</a:t>
                      </a:r>
                      <a:br>
                        <a:rPr lang="de-DE" sz="1100" b="0" spc="-10" dirty="0">
                          <a:solidFill>
                            <a:srgbClr val="FFFFFF"/>
                          </a:solidFill>
                          <a:latin typeface="Poppins Medium" panose="00000600000000000000" pitchFamily="2" charset="0"/>
                          <a:cs typeface="Poppins Medium" panose="00000600000000000000" pitchFamily="2" charset="0"/>
                        </a:rPr>
                      </a:br>
                      <a:r>
                        <a:rPr lang="de-DE" sz="1100" b="0" i="1" spc="-10" dirty="0">
                          <a:solidFill>
                            <a:srgbClr val="FFFFFF"/>
                          </a:solidFill>
                          <a:latin typeface="Poppins Medium" panose="00000600000000000000" pitchFamily="2" charset="0"/>
                          <a:cs typeface="Poppins Medium" panose="00000600000000000000" pitchFamily="2" charset="0"/>
                        </a:rPr>
                        <a:t>(</a:t>
                      </a:r>
                      <a:r>
                        <a:rPr lang="de-DE" sz="1100" b="0" i="1" spc="-10" dirty="0" err="1">
                          <a:solidFill>
                            <a:srgbClr val="FFFFFF"/>
                          </a:solidFill>
                          <a:latin typeface="Poppins Medium" panose="00000600000000000000" pitchFamily="2" charset="0"/>
                          <a:cs typeface="Poppins Medium" panose="00000600000000000000" pitchFamily="2" charset="0"/>
                        </a:rPr>
                        <a:t>issued</a:t>
                      </a:r>
                      <a:r>
                        <a:rPr lang="de-DE" sz="1100" b="0" i="1" spc="-10" dirty="0">
                          <a:solidFill>
                            <a:srgbClr val="FFFFFF"/>
                          </a:solidFill>
                          <a:latin typeface="Poppins Medium" panose="00000600000000000000" pitchFamily="2" charset="0"/>
                          <a:cs typeface="Poppins Medium" panose="00000600000000000000" pitchFamily="2" charset="0"/>
                        </a:rPr>
                        <a:t> </a:t>
                      </a:r>
                      <a:r>
                        <a:rPr lang="de-DE" sz="1100" b="0" i="1" spc="-10" dirty="0" err="1">
                          <a:solidFill>
                            <a:srgbClr val="FFFFFF"/>
                          </a:solidFill>
                          <a:latin typeface="Poppins Medium" panose="00000600000000000000" pitchFamily="2" charset="0"/>
                          <a:cs typeface="Poppins Medium" panose="00000600000000000000" pitchFamily="2" charset="0"/>
                        </a:rPr>
                        <a:t>by</a:t>
                      </a:r>
                      <a:r>
                        <a:rPr lang="de-DE" sz="1100" b="0" i="1" spc="-10" dirty="0">
                          <a:solidFill>
                            <a:srgbClr val="FFFFFF"/>
                          </a:solidFill>
                          <a:latin typeface="Poppins Medium" panose="00000600000000000000" pitchFamily="2" charset="0"/>
                          <a:cs typeface="Poppins Medium" panose="00000600000000000000" pitchFamily="2" charset="0"/>
                        </a:rPr>
                        <a:t> </a:t>
                      </a:r>
                      <a:r>
                        <a:rPr lang="de-DE" sz="1100" b="0" i="1" spc="-10" dirty="0" err="1">
                          <a:solidFill>
                            <a:srgbClr val="FFFFFF"/>
                          </a:solidFill>
                          <a:latin typeface="Poppins Medium" panose="00000600000000000000" pitchFamily="2" charset="0"/>
                          <a:cs typeface="Poppins Medium" panose="00000600000000000000" pitchFamily="2" charset="0"/>
                        </a:rPr>
                        <a:t>Credly</a:t>
                      </a:r>
                      <a:r>
                        <a:rPr lang="de-DE" sz="1100" b="0" i="1" spc="-10" dirty="0">
                          <a:solidFill>
                            <a:srgbClr val="FFFFFF"/>
                          </a:solidFill>
                          <a:latin typeface="Poppins Medium" panose="00000600000000000000" pitchFamily="2" charset="0"/>
                          <a:cs typeface="Poppins Medium" panose="00000600000000000000" pitchFamily="2" charset="0"/>
                        </a:rPr>
                        <a:t> </a:t>
                      </a:r>
                      <a:r>
                        <a:rPr lang="de-DE" sz="1100" b="0" i="1" spc="-10" dirty="0" err="1">
                          <a:solidFill>
                            <a:srgbClr val="FFFFFF"/>
                          </a:solidFill>
                          <a:latin typeface="Poppins Medium" panose="00000600000000000000" pitchFamily="2" charset="0"/>
                          <a:cs typeface="Poppins Medium" panose="00000600000000000000" pitchFamily="2" charset="0"/>
                        </a:rPr>
                        <a:t>by</a:t>
                      </a:r>
                      <a:r>
                        <a:rPr lang="de-DE" sz="1100" b="0" i="1" spc="-10" dirty="0">
                          <a:solidFill>
                            <a:srgbClr val="FFFFFF"/>
                          </a:solidFill>
                          <a:latin typeface="Poppins Medium" panose="00000600000000000000" pitchFamily="2" charset="0"/>
                          <a:cs typeface="Poppins Medium" panose="00000600000000000000" pitchFamily="2" charset="0"/>
                        </a:rPr>
                        <a:t> Pearson)</a:t>
                      </a:r>
                    </a:p>
                    <a:p>
                      <a:pPr marL="107950">
                        <a:lnSpc>
                          <a:spcPct val="100000"/>
                        </a:lnSpc>
                      </a:pPr>
                      <a:endParaRPr sz="1100" dirty="0">
                        <a:latin typeface="Poppins Light" panose="00000400000000000000" pitchFamily="2" charset="0"/>
                        <a:cs typeface="Poppins Light" panose="00000400000000000000" pitchFamily="2" charset="0"/>
                      </a:endParaRPr>
                    </a:p>
                  </a:txBody>
                  <a:tcPr marL="0" marR="0" marT="38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21A3F8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3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8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1598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502"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lang="de-DE" sz="1050" b="0" dirty="0">
                          <a:solidFill>
                            <a:srgbClr val="FFFFFF"/>
                          </a:solidFill>
                          <a:latin typeface="Poppins Light" panose="00000400000000000000" pitchFamily="2" charset="0"/>
                          <a:cs typeface="Poppins Light" panose="00000400000000000000" pitchFamily="2" charset="0"/>
                        </a:rPr>
                        <a:t>Price</a:t>
                      </a:r>
                      <a:r>
                        <a:rPr sz="1050" b="0" spc="-5" dirty="0">
                          <a:solidFill>
                            <a:srgbClr val="FFFFFF"/>
                          </a:solidFill>
                          <a:latin typeface="Poppins Light" panose="00000400000000000000" pitchFamily="2" charset="0"/>
                          <a:cs typeface="Poppins Light" panose="00000400000000000000" pitchFamily="2" charset="0"/>
                        </a:rPr>
                        <a:t> </a:t>
                      </a:r>
                      <a:r>
                        <a:rPr sz="1050" b="0" dirty="0">
                          <a:solidFill>
                            <a:srgbClr val="FFFFFF"/>
                          </a:solidFill>
                          <a:latin typeface="Poppins Light" panose="00000400000000000000" pitchFamily="2" charset="0"/>
                          <a:cs typeface="Poppins Light" panose="00000400000000000000" pitchFamily="2" charset="0"/>
                        </a:rPr>
                        <a:t>(</a:t>
                      </a:r>
                      <a:r>
                        <a:rPr lang="de-DE" sz="1050" b="0" dirty="0">
                          <a:solidFill>
                            <a:srgbClr val="FFFFFF"/>
                          </a:solidFill>
                          <a:latin typeface="Poppins Light" panose="00000400000000000000" pitchFamily="2" charset="0"/>
                          <a:cs typeface="Poppins Light" panose="00000400000000000000" pitchFamily="2" charset="0"/>
                        </a:rPr>
                        <a:t>excl. VAT</a:t>
                      </a:r>
                      <a:r>
                        <a:rPr sz="1050" b="0" dirty="0">
                          <a:solidFill>
                            <a:srgbClr val="FFFFFF"/>
                          </a:solidFill>
                          <a:latin typeface="Poppins Light" panose="00000400000000000000" pitchFamily="2" charset="0"/>
                          <a:cs typeface="Poppins Light" panose="00000400000000000000" pitchFamily="2" charset="0"/>
                        </a:rPr>
                        <a:t>)</a:t>
                      </a:r>
                      <a:r>
                        <a:rPr lang="de-DE" sz="1050" b="0" dirty="0">
                          <a:solidFill>
                            <a:srgbClr val="FFFFFF"/>
                          </a:solidFill>
                          <a:latin typeface="Poppins Light" panose="00000400000000000000" pitchFamily="2" charset="0"/>
                          <a:cs typeface="Poppins Light" panose="00000400000000000000" pitchFamily="2" charset="0"/>
                        </a:rPr>
                        <a:t> – </a:t>
                      </a:r>
                      <a:r>
                        <a:rPr lang="de-DE" sz="1050" b="0" dirty="0" err="1">
                          <a:solidFill>
                            <a:srgbClr val="FFFFFF"/>
                          </a:solidFill>
                          <a:latin typeface="Poppins Light" panose="00000400000000000000" pitchFamily="2" charset="0"/>
                          <a:cs typeface="Poppins Light" panose="00000400000000000000" pitchFamily="2" charset="0"/>
                        </a:rPr>
                        <a:t>for</a:t>
                      </a:r>
                      <a:r>
                        <a:rPr lang="de-DE" sz="1050" b="0" dirty="0">
                          <a:solidFill>
                            <a:srgbClr val="FFFFFF"/>
                          </a:solidFill>
                          <a:latin typeface="Poppins Light" panose="00000400000000000000" pitchFamily="2" charset="0"/>
                          <a:cs typeface="Poppins Light" panose="00000400000000000000" pitchFamily="2" charset="0"/>
                        </a:rPr>
                        <a:t> GSE Members</a:t>
                      </a:r>
                      <a:endParaRPr sz="1050" dirty="0">
                        <a:latin typeface="Poppins Light" panose="00000400000000000000" pitchFamily="2" charset="0"/>
                        <a:cs typeface="Poppins Light" panose="00000400000000000000" pitchFamily="2" charset="0"/>
                      </a:endParaRPr>
                    </a:p>
                  </a:txBody>
                  <a:tcPr marL="0" marR="0" marT="749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91C42"/>
                    </a:solidFill>
                  </a:tcPr>
                </a:tc>
                <a:tc>
                  <a:txBody>
                    <a:bodyPr/>
                    <a:lstStyle/>
                    <a:p>
                      <a:pPr marL="287655" algn="l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lang="de-DE" sz="1050" b="0" dirty="0">
                          <a:solidFill>
                            <a:srgbClr val="FFFFFF"/>
                          </a:solidFill>
                          <a:latin typeface="Poppins Light" panose="00000400000000000000" pitchFamily="2" charset="0"/>
                          <a:cs typeface="Poppins Light" panose="00000400000000000000" pitchFamily="2" charset="0"/>
                        </a:rPr>
                        <a:t>6.000</a:t>
                      </a:r>
                      <a:r>
                        <a:rPr sz="1050" b="0" dirty="0">
                          <a:solidFill>
                            <a:srgbClr val="FFFFFF"/>
                          </a:solidFill>
                          <a:latin typeface="Poppins Light" panose="00000400000000000000" pitchFamily="2" charset="0"/>
                          <a:cs typeface="Poppins Light" panose="00000400000000000000" pitchFamily="2" charset="0"/>
                        </a:rPr>
                        <a:t> </a:t>
                      </a:r>
                      <a:r>
                        <a:rPr sz="1050" b="0" spc="-50" dirty="0">
                          <a:solidFill>
                            <a:srgbClr val="FFFFFF"/>
                          </a:solidFill>
                          <a:latin typeface="Poppins Light" panose="00000400000000000000" pitchFamily="2" charset="0"/>
                          <a:cs typeface="Poppins Light" panose="00000400000000000000" pitchFamily="2" charset="0"/>
                        </a:rPr>
                        <a:t>€</a:t>
                      </a:r>
                      <a:endParaRPr sz="1050" dirty="0">
                        <a:latin typeface="Poppins Light" panose="00000400000000000000" pitchFamily="2" charset="0"/>
                        <a:cs typeface="Poppins Light" panose="00000400000000000000" pitchFamily="2" charset="0"/>
                      </a:endParaRPr>
                    </a:p>
                  </a:txBody>
                  <a:tcPr marL="0" marR="0" marT="749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91C4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502"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lang="de-DE" sz="1050" b="0" dirty="0">
                          <a:solidFill>
                            <a:srgbClr val="FFFFFF"/>
                          </a:solidFill>
                          <a:latin typeface="Poppins Light" panose="00000400000000000000" pitchFamily="2" charset="0"/>
                          <a:cs typeface="Poppins Light" panose="00000400000000000000" pitchFamily="2" charset="0"/>
                        </a:rPr>
                        <a:t>Price</a:t>
                      </a:r>
                      <a:r>
                        <a:rPr sz="1050" b="0" spc="-5" dirty="0">
                          <a:solidFill>
                            <a:srgbClr val="FFFFFF"/>
                          </a:solidFill>
                          <a:latin typeface="Poppins Light" panose="00000400000000000000" pitchFamily="2" charset="0"/>
                          <a:cs typeface="Poppins Light" panose="00000400000000000000" pitchFamily="2" charset="0"/>
                        </a:rPr>
                        <a:t> </a:t>
                      </a:r>
                      <a:r>
                        <a:rPr sz="1050" b="0" dirty="0">
                          <a:solidFill>
                            <a:srgbClr val="FFFFFF"/>
                          </a:solidFill>
                          <a:latin typeface="Poppins Light" panose="00000400000000000000" pitchFamily="2" charset="0"/>
                          <a:cs typeface="Poppins Light" panose="00000400000000000000" pitchFamily="2" charset="0"/>
                        </a:rPr>
                        <a:t>(</a:t>
                      </a:r>
                      <a:r>
                        <a:rPr lang="de-DE" sz="1050" b="0" dirty="0">
                          <a:solidFill>
                            <a:srgbClr val="FFFFFF"/>
                          </a:solidFill>
                          <a:latin typeface="Poppins Light" panose="00000400000000000000" pitchFamily="2" charset="0"/>
                          <a:cs typeface="Poppins Light" panose="00000400000000000000" pitchFamily="2" charset="0"/>
                        </a:rPr>
                        <a:t>excl. VAT</a:t>
                      </a:r>
                      <a:r>
                        <a:rPr sz="1050" b="0" dirty="0">
                          <a:solidFill>
                            <a:srgbClr val="FFFFFF"/>
                          </a:solidFill>
                          <a:latin typeface="Poppins Light" panose="00000400000000000000" pitchFamily="2" charset="0"/>
                          <a:cs typeface="Poppins Light" panose="00000400000000000000" pitchFamily="2" charset="0"/>
                        </a:rPr>
                        <a:t>)</a:t>
                      </a:r>
                      <a:r>
                        <a:rPr lang="de-DE" sz="1050" b="0" dirty="0">
                          <a:solidFill>
                            <a:srgbClr val="FFFFFF"/>
                          </a:solidFill>
                          <a:latin typeface="Poppins Light" panose="00000400000000000000" pitchFamily="2" charset="0"/>
                          <a:cs typeface="Poppins Light" panose="00000400000000000000" pitchFamily="2" charset="0"/>
                        </a:rPr>
                        <a:t> – </a:t>
                      </a:r>
                      <a:r>
                        <a:rPr lang="de-DE" sz="1050" b="0" dirty="0" err="1">
                          <a:solidFill>
                            <a:srgbClr val="FFFFFF"/>
                          </a:solidFill>
                          <a:latin typeface="Poppins Light" panose="00000400000000000000" pitchFamily="2" charset="0"/>
                          <a:cs typeface="Poppins Light" panose="00000400000000000000" pitchFamily="2" charset="0"/>
                        </a:rPr>
                        <a:t>for</a:t>
                      </a:r>
                      <a:r>
                        <a:rPr lang="de-DE" sz="1050" b="0" dirty="0">
                          <a:solidFill>
                            <a:srgbClr val="FFFFFF"/>
                          </a:solidFill>
                          <a:latin typeface="Poppins Light" panose="00000400000000000000" pitchFamily="2" charset="0"/>
                          <a:cs typeface="Poppins Light" panose="00000400000000000000" pitchFamily="2" charset="0"/>
                        </a:rPr>
                        <a:t> Non-GSE Members</a:t>
                      </a:r>
                      <a:endParaRPr sz="1050" dirty="0">
                        <a:latin typeface="Poppins Light" panose="00000400000000000000" pitchFamily="2" charset="0"/>
                        <a:cs typeface="Poppins Light" panose="00000400000000000000" pitchFamily="2" charset="0"/>
                      </a:endParaRPr>
                    </a:p>
                  </a:txBody>
                  <a:tcPr marL="0" marR="0" marT="749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91C42"/>
                    </a:solidFill>
                  </a:tcPr>
                </a:tc>
                <a:tc>
                  <a:txBody>
                    <a:bodyPr/>
                    <a:lstStyle/>
                    <a:p>
                      <a:pPr marL="287655" algn="l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lang="de-DE" sz="1050" b="0" dirty="0">
                          <a:solidFill>
                            <a:srgbClr val="FFFFFF"/>
                          </a:solidFill>
                          <a:latin typeface="Poppins Light" panose="00000400000000000000" pitchFamily="2" charset="0"/>
                          <a:cs typeface="Poppins Light" panose="00000400000000000000" pitchFamily="2" charset="0"/>
                        </a:rPr>
                        <a:t>7.000</a:t>
                      </a:r>
                      <a:r>
                        <a:rPr sz="1050" b="0" dirty="0">
                          <a:solidFill>
                            <a:srgbClr val="FFFFFF"/>
                          </a:solidFill>
                          <a:latin typeface="Poppins Light" panose="00000400000000000000" pitchFamily="2" charset="0"/>
                          <a:cs typeface="Poppins Light" panose="00000400000000000000" pitchFamily="2" charset="0"/>
                        </a:rPr>
                        <a:t> </a:t>
                      </a:r>
                      <a:r>
                        <a:rPr sz="1050" b="0" spc="-50" dirty="0">
                          <a:solidFill>
                            <a:srgbClr val="FFFFFF"/>
                          </a:solidFill>
                          <a:latin typeface="Poppins Light" panose="00000400000000000000" pitchFamily="2" charset="0"/>
                          <a:cs typeface="Poppins Light" panose="00000400000000000000" pitchFamily="2" charset="0"/>
                        </a:rPr>
                        <a:t>€</a:t>
                      </a:r>
                      <a:endParaRPr sz="1050" dirty="0">
                        <a:latin typeface="Poppins Light" panose="00000400000000000000" pitchFamily="2" charset="0"/>
                        <a:cs typeface="Poppins Light" panose="00000400000000000000" pitchFamily="2" charset="0"/>
                      </a:endParaRPr>
                    </a:p>
                  </a:txBody>
                  <a:tcPr marL="0" marR="0" marT="7493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91C4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2164701"/>
                  </a:ext>
                </a:extLst>
              </a:tr>
            </a:tbl>
          </a:graphicData>
        </a:graphic>
      </p:graphicFrame>
      <p:sp>
        <p:nvSpPr>
          <p:cNvPr id="5" name="Textfeld 4">
            <a:extLst>
              <a:ext uri="{FF2B5EF4-FFF2-40B4-BE49-F238E27FC236}">
                <a16:creationId xmlns:a16="http://schemas.microsoft.com/office/drawing/2014/main" id="{C741942D-8C10-9CB7-3A33-E7691E976E66}"/>
              </a:ext>
            </a:extLst>
          </p:cNvPr>
          <p:cNvSpPr txBox="1"/>
          <p:nvPr/>
        </p:nvSpPr>
        <p:spPr>
          <a:xfrm>
            <a:off x="6215339" y="5497159"/>
            <a:ext cx="3912392" cy="13388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rgbClr val="091C42"/>
                </a:solidFill>
                <a:latin typeface="Poppins Light" panose="00000400000000000000" pitchFamily="2" charset="0"/>
                <a:ea typeface="Open Sans Light" panose="020B0306030504020204" pitchFamily="34" charset="0"/>
                <a:cs typeface="Poppins Light" panose="00000400000000000000" pitchFamily="2" charset="0"/>
              </a:rPr>
              <a:t>Give participants a powerful way to showcase their learning success – and place your brand right at the heart of their professional recognition.</a:t>
            </a:r>
            <a:br>
              <a:rPr lang="en-US" sz="900" dirty="0">
                <a:solidFill>
                  <a:srgbClr val="091C42"/>
                </a:solidFill>
                <a:latin typeface="Poppins Light" panose="00000400000000000000" pitchFamily="2" charset="0"/>
                <a:ea typeface="Open Sans Light" panose="020B0306030504020204" pitchFamily="34" charset="0"/>
                <a:cs typeface="Poppins Light" panose="00000400000000000000" pitchFamily="2" charset="0"/>
              </a:rPr>
            </a:br>
            <a:r>
              <a:rPr lang="en-US" sz="900" dirty="0">
                <a:solidFill>
                  <a:srgbClr val="091C42"/>
                </a:solidFill>
                <a:latin typeface="Poppins Light" panose="00000400000000000000" pitchFamily="2" charset="0"/>
                <a:ea typeface="Open Sans Light" panose="020B0306030504020204" pitchFamily="34" charset="0"/>
                <a:cs typeface="Poppins Light" panose="00000400000000000000" pitchFamily="2" charset="0"/>
              </a:rPr>
              <a:t>The digital certificate, including your logo, can easily be shared on platforms like LinkedIn, reaching a wide audience of peers, professionals, and decision-makers.</a:t>
            </a:r>
            <a:br>
              <a:rPr lang="en-US" sz="900" dirty="0">
                <a:solidFill>
                  <a:srgbClr val="091C42"/>
                </a:solidFill>
                <a:latin typeface="Poppins Light" panose="00000400000000000000" pitchFamily="2" charset="0"/>
                <a:ea typeface="Open Sans Light" panose="020B0306030504020204" pitchFamily="34" charset="0"/>
                <a:cs typeface="Poppins Light" panose="00000400000000000000" pitchFamily="2" charset="0"/>
              </a:rPr>
            </a:br>
            <a:r>
              <a:rPr lang="en-US" sz="900" dirty="0">
                <a:solidFill>
                  <a:srgbClr val="091C42"/>
                </a:solidFill>
                <a:latin typeface="Poppins Light" panose="00000400000000000000" pitchFamily="2" charset="0"/>
                <a:ea typeface="Open Sans Light" panose="020B0306030504020204" pitchFamily="34" charset="0"/>
                <a:cs typeface="Poppins Light" panose="00000400000000000000" pitchFamily="2" charset="0"/>
              </a:rPr>
              <a:t>A lasting brand presence that reinforces your company’s commitment to innovation, education, and industry development.</a:t>
            </a:r>
            <a:endParaRPr lang="de-DE" sz="900" i="1" dirty="0">
              <a:solidFill>
                <a:srgbClr val="091C42"/>
              </a:solidFill>
              <a:latin typeface="Poppins Light" panose="00000400000000000000" pitchFamily="2" charset="0"/>
              <a:ea typeface="Open Sans Light" panose="020B0306030504020204" pitchFamily="34" charset="0"/>
              <a:cs typeface="Poppins Light" panose="00000400000000000000" pitchFamily="2" charset="0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821638DE-76B2-DF15-8FF9-F96EB2C791ED}"/>
              </a:ext>
            </a:extLst>
          </p:cNvPr>
          <p:cNvSpPr txBox="1"/>
          <p:nvPr/>
        </p:nvSpPr>
        <p:spPr>
          <a:xfrm>
            <a:off x="1163046" y="126666"/>
            <a:ext cx="98659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>
                <a:solidFill>
                  <a:schemeClr val="bg1">
                    <a:lumMod val="95000"/>
                  </a:schemeClr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Add-On Sponsorship Options </a:t>
            </a:r>
            <a:br>
              <a:rPr lang="de-DE" sz="2800" dirty="0">
                <a:solidFill>
                  <a:schemeClr val="bg1">
                    <a:lumMod val="95000"/>
                  </a:schemeClr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</a:br>
            <a:r>
              <a:rPr lang="de-DE" sz="2000" dirty="0">
                <a:solidFill>
                  <a:srgbClr val="FE8200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WITH a Sponsorship Package – </a:t>
            </a:r>
            <a:r>
              <a:rPr lang="de-DE" sz="2000" dirty="0" err="1">
                <a:solidFill>
                  <a:srgbClr val="FE8200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first</a:t>
            </a:r>
            <a:r>
              <a:rPr lang="de-DE" sz="2000" dirty="0">
                <a:solidFill>
                  <a:srgbClr val="FE8200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 </a:t>
            </a:r>
            <a:r>
              <a:rPr lang="de-DE" sz="2000" dirty="0" err="1">
                <a:solidFill>
                  <a:srgbClr val="FE8200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come</a:t>
            </a:r>
            <a:r>
              <a:rPr lang="de-DE" sz="2000" dirty="0">
                <a:solidFill>
                  <a:srgbClr val="FE8200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, </a:t>
            </a:r>
            <a:r>
              <a:rPr lang="de-DE" sz="2000" dirty="0" err="1">
                <a:solidFill>
                  <a:srgbClr val="FE8200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first</a:t>
            </a:r>
            <a:r>
              <a:rPr lang="de-DE" sz="2000" dirty="0">
                <a:solidFill>
                  <a:srgbClr val="FE8200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 </a:t>
            </a:r>
            <a:r>
              <a:rPr lang="de-DE" sz="2000" dirty="0" err="1">
                <a:solidFill>
                  <a:srgbClr val="FE8200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served</a:t>
            </a:r>
            <a:r>
              <a:rPr lang="de-DE" sz="2000" dirty="0">
                <a:solidFill>
                  <a:srgbClr val="FE8200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 </a:t>
            </a:r>
          </a:p>
        </p:txBody>
      </p:sp>
      <p:graphicFrame>
        <p:nvGraphicFramePr>
          <p:cNvPr id="7" name="object 14">
            <a:extLst>
              <a:ext uri="{FF2B5EF4-FFF2-40B4-BE49-F238E27FC236}">
                <a16:creationId xmlns:a16="http://schemas.microsoft.com/office/drawing/2014/main" id="{AAD9AB0E-5BCE-439D-2E8E-E37472ACE7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9991473"/>
              </p:ext>
            </p:extLst>
          </p:nvPr>
        </p:nvGraphicFramePr>
        <p:xfrm>
          <a:off x="94827" y="1286881"/>
          <a:ext cx="3912392" cy="125821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904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19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8131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300" dirty="0">
                        <a:latin typeface="Poppins Light" panose="00000400000000000000" pitchFamily="2" charset="0"/>
                        <a:cs typeface="Poppins Light" panose="00000400000000000000" pitchFamily="2" charset="0"/>
                      </a:endParaRPr>
                    </a:p>
                    <a:p>
                      <a:pPr marL="107950">
                        <a:lnSpc>
                          <a:spcPct val="100000"/>
                        </a:lnSpc>
                      </a:pPr>
                      <a:r>
                        <a:rPr lang="de-DE" sz="1100" b="0" spc="-10" dirty="0">
                          <a:solidFill>
                            <a:srgbClr val="FFFFFF"/>
                          </a:solidFill>
                          <a:latin typeface="Poppins Medium" panose="00000600000000000000" pitchFamily="2" charset="0"/>
                          <a:cs typeface="Poppins Medium" panose="00000600000000000000" pitchFamily="2" charset="0"/>
                        </a:rPr>
                        <a:t>Soft </a:t>
                      </a:r>
                      <a:r>
                        <a:rPr lang="de-DE" sz="1100" b="0" spc="-10" dirty="0" err="1">
                          <a:solidFill>
                            <a:srgbClr val="FFFFFF"/>
                          </a:solidFill>
                          <a:latin typeface="Poppins Medium" panose="00000600000000000000" pitchFamily="2" charset="0"/>
                          <a:cs typeface="Poppins Medium" panose="00000600000000000000" pitchFamily="2" charset="0"/>
                        </a:rPr>
                        <a:t>drinks</a:t>
                      </a:r>
                      <a:r>
                        <a:rPr lang="de-DE" sz="1100" b="0" spc="-10" dirty="0">
                          <a:solidFill>
                            <a:srgbClr val="FFFFFF"/>
                          </a:solidFill>
                          <a:latin typeface="Poppins Medium" panose="00000600000000000000" pitchFamily="2" charset="0"/>
                          <a:cs typeface="Poppins Medium" panose="00000600000000000000" pitchFamily="2" charset="0"/>
                        </a:rPr>
                        <a:t>-Table </a:t>
                      </a:r>
                      <a:r>
                        <a:rPr lang="de-DE" sz="1100" b="0" spc="-10" dirty="0" err="1">
                          <a:solidFill>
                            <a:srgbClr val="FFFFFF"/>
                          </a:solidFill>
                          <a:latin typeface="Poppins Medium" panose="00000600000000000000" pitchFamily="2" charset="0"/>
                          <a:cs typeface="Poppins Medium" panose="00000600000000000000" pitchFamily="2" charset="0"/>
                        </a:rPr>
                        <a:t>for</a:t>
                      </a:r>
                      <a:r>
                        <a:rPr lang="de-DE" sz="1100" b="0" spc="-10" dirty="0">
                          <a:solidFill>
                            <a:srgbClr val="FFFFFF"/>
                          </a:solidFill>
                          <a:latin typeface="Poppins Medium" panose="00000600000000000000" pitchFamily="2" charset="0"/>
                          <a:cs typeface="Poppins Medium" panose="00000600000000000000" pitchFamily="2" charset="0"/>
                        </a:rPr>
                        <a:t> all </a:t>
                      </a:r>
                      <a:r>
                        <a:rPr lang="de-DE" sz="1100" b="0" spc="-10" dirty="0" err="1">
                          <a:solidFill>
                            <a:srgbClr val="FFFFFF"/>
                          </a:solidFill>
                          <a:latin typeface="Poppins Medium" panose="00000600000000000000" pitchFamily="2" charset="0"/>
                          <a:cs typeface="Poppins Medium" panose="00000600000000000000" pitchFamily="2" charset="0"/>
                        </a:rPr>
                        <a:t>participants</a:t>
                      </a:r>
                      <a:endParaRPr lang="de-DE" sz="1100" b="0" i="1" spc="-10" dirty="0">
                        <a:solidFill>
                          <a:srgbClr val="FFFFFF"/>
                        </a:solidFill>
                        <a:latin typeface="Poppins Medium" panose="00000600000000000000" pitchFamily="2" charset="0"/>
                        <a:cs typeface="Poppins Medium" panose="00000600000000000000" pitchFamily="2" charset="0"/>
                      </a:endParaRPr>
                    </a:p>
                    <a:p>
                      <a:pPr marL="107950">
                        <a:lnSpc>
                          <a:spcPct val="100000"/>
                        </a:lnSpc>
                      </a:pPr>
                      <a:endParaRPr sz="1100" dirty="0">
                        <a:latin typeface="Poppins Light" panose="00000400000000000000" pitchFamily="2" charset="0"/>
                        <a:cs typeface="Poppins Light" panose="00000400000000000000" pitchFamily="2" charset="0"/>
                      </a:endParaRPr>
                    </a:p>
                  </a:txBody>
                  <a:tcPr marL="0" marR="0" marT="38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21A3F8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3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8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1598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502"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lang="de-DE" sz="1050" b="0" dirty="0">
                          <a:solidFill>
                            <a:srgbClr val="FFFFFF"/>
                          </a:solidFill>
                          <a:latin typeface="Poppins Light" panose="00000400000000000000" pitchFamily="2" charset="0"/>
                          <a:cs typeface="Poppins Light" panose="00000400000000000000" pitchFamily="2" charset="0"/>
                        </a:rPr>
                        <a:t>Price</a:t>
                      </a:r>
                      <a:r>
                        <a:rPr sz="1050" b="0" spc="-5" dirty="0">
                          <a:solidFill>
                            <a:srgbClr val="FFFFFF"/>
                          </a:solidFill>
                          <a:latin typeface="Poppins Light" panose="00000400000000000000" pitchFamily="2" charset="0"/>
                          <a:cs typeface="Poppins Light" panose="00000400000000000000" pitchFamily="2" charset="0"/>
                        </a:rPr>
                        <a:t> </a:t>
                      </a:r>
                      <a:r>
                        <a:rPr sz="1050" b="0" dirty="0">
                          <a:solidFill>
                            <a:srgbClr val="FFFFFF"/>
                          </a:solidFill>
                          <a:latin typeface="Poppins Light" panose="00000400000000000000" pitchFamily="2" charset="0"/>
                          <a:cs typeface="Poppins Light" panose="00000400000000000000" pitchFamily="2" charset="0"/>
                        </a:rPr>
                        <a:t>(</a:t>
                      </a:r>
                      <a:r>
                        <a:rPr lang="de-DE" sz="1050" b="0" dirty="0">
                          <a:solidFill>
                            <a:srgbClr val="FFFFFF"/>
                          </a:solidFill>
                          <a:latin typeface="Poppins Light" panose="00000400000000000000" pitchFamily="2" charset="0"/>
                          <a:cs typeface="Poppins Light" panose="00000400000000000000" pitchFamily="2" charset="0"/>
                        </a:rPr>
                        <a:t>excl. VAT</a:t>
                      </a:r>
                      <a:r>
                        <a:rPr sz="1050" b="0" dirty="0">
                          <a:solidFill>
                            <a:srgbClr val="FFFFFF"/>
                          </a:solidFill>
                          <a:latin typeface="Poppins Light" panose="00000400000000000000" pitchFamily="2" charset="0"/>
                          <a:cs typeface="Poppins Light" panose="00000400000000000000" pitchFamily="2" charset="0"/>
                        </a:rPr>
                        <a:t>)</a:t>
                      </a:r>
                      <a:r>
                        <a:rPr lang="de-DE" sz="1050" b="0" dirty="0">
                          <a:solidFill>
                            <a:srgbClr val="FFFFFF"/>
                          </a:solidFill>
                          <a:latin typeface="Poppins Light" panose="00000400000000000000" pitchFamily="2" charset="0"/>
                          <a:cs typeface="Poppins Light" panose="00000400000000000000" pitchFamily="2" charset="0"/>
                        </a:rPr>
                        <a:t> – </a:t>
                      </a:r>
                      <a:r>
                        <a:rPr lang="de-DE" sz="1050" b="0" dirty="0" err="1">
                          <a:solidFill>
                            <a:srgbClr val="FFFFFF"/>
                          </a:solidFill>
                          <a:latin typeface="Poppins Light" panose="00000400000000000000" pitchFamily="2" charset="0"/>
                          <a:cs typeface="Poppins Light" panose="00000400000000000000" pitchFamily="2" charset="0"/>
                        </a:rPr>
                        <a:t>for</a:t>
                      </a:r>
                      <a:r>
                        <a:rPr lang="de-DE" sz="1050" b="0" dirty="0">
                          <a:solidFill>
                            <a:srgbClr val="FFFFFF"/>
                          </a:solidFill>
                          <a:latin typeface="Poppins Light" panose="00000400000000000000" pitchFamily="2" charset="0"/>
                          <a:cs typeface="Poppins Light" panose="00000400000000000000" pitchFamily="2" charset="0"/>
                        </a:rPr>
                        <a:t> GSE Members</a:t>
                      </a:r>
                      <a:endParaRPr sz="1050" dirty="0">
                        <a:latin typeface="Poppins Light" panose="00000400000000000000" pitchFamily="2" charset="0"/>
                        <a:cs typeface="Poppins Light" panose="00000400000000000000" pitchFamily="2" charset="0"/>
                      </a:endParaRPr>
                    </a:p>
                  </a:txBody>
                  <a:tcPr marL="0" marR="0" marT="749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91C42"/>
                    </a:solidFill>
                  </a:tcPr>
                </a:tc>
                <a:tc>
                  <a:txBody>
                    <a:bodyPr/>
                    <a:lstStyle/>
                    <a:p>
                      <a:pPr marL="287655" algn="l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1050" b="0" dirty="0">
                          <a:solidFill>
                            <a:srgbClr val="FFFFFF"/>
                          </a:solidFill>
                          <a:latin typeface="Poppins Light" panose="00000400000000000000" pitchFamily="2" charset="0"/>
                          <a:cs typeface="Poppins Light" panose="00000400000000000000" pitchFamily="2" charset="0"/>
                        </a:rPr>
                        <a:t> </a:t>
                      </a:r>
                      <a:r>
                        <a:rPr lang="de-DE" sz="1050" b="0" dirty="0">
                          <a:solidFill>
                            <a:srgbClr val="FFFFFF"/>
                          </a:solidFill>
                          <a:latin typeface="Poppins Light" panose="00000400000000000000" pitchFamily="2" charset="0"/>
                          <a:cs typeface="Poppins Light" panose="00000400000000000000" pitchFamily="2" charset="0"/>
                        </a:rPr>
                        <a:t>3.000 </a:t>
                      </a:r>
                      <a:r>
                        <a:rPr sz="1050" b="0" spc="-50" dirty="0">
                          <a:solidFill>
                            <a:srgbClr val="FFFFFF"/>
                          </a:solidFill>
                          <a:latin typeface="Poppins Light" panose="00000400000000000000" pitchFamily="2" charset="0"/>
                          <a:cs typeface="Poppins Light" panose="00000400000000000000" pitchFamily="2" charset="0"/>
                        </a:rPr>
                        <a:t>€</a:t>
                      </a:r>
                      <a:r>
                        <a:rPr lang="de-DE" sz="1050" b="0" spc="-50" dirty="0">
                          <a:solidFill>
                            <a:srgbClr val="FFFFFF"/>
                          </a:solidFill>
                          <a:latin typeface="Poppins Light" panose="00000400000000000000" pitchFamily="2" charset="0"/>
                          <a:cs typeface="Poppins Light" panose="00000400000000000000" pitchFamily="2" charset="0"/>
                        </a:rPr>
                        <a:t> </a:t>
                      </a:r>
                      <a:endParaRPr sz="1050" dirty="0">
                        <a:solidFill>
                          <a:schemeClr val="bg1"/>
                        </a:solidFill>
                        <a:latin typeface="Poppins Light" panose="00000400000000000000" pitchFamily="2" charset="0"/>
                        <a:cs typeface="Poppins Light" panose="00000400000000000000" pitchFamily="2" charset="0"/>
                      </a:endParaRPr>
                    </a:p>
                  </a:txBody>
                  <a:tcPr marL="0" marR="0" marT="749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91C4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502"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lang="de-DE" sz="1050" b="0" dirty="0">
                          <a:solidFill>
                            <a:srgbClr val="FFFFFF"/>
                          </a:solidFill>
                          <a:latin typeface="Poppins Light" panose="00000400000000000000" pitchFamily="2" charset="0"/>
                          <a:cs typeface="Poppins Light" panose="00000400000000000000" pitchFamily="2" charset="0"/>
                        </a:rPr>
                        <a:t>Price</a:t>
                      </a:r>
                      <a:r>
                        <a:rPr sz="1050" b="0" spc="-5" dirty="0">
                          <a:solidFill>
                            <a:srgbClr val="FFFFFF"/>
                          </a:solidFill>
                          <a:latin typeface="Poppins Light" panose="00000400000000000000" pitchFamily="2" charset="0"/>
                          <a:cs typeface="Poppins Light" panose="00000400000000000000" pitchFamily="2" charset="0"/>
                        </a:rPr>
                        <a:t> </a:t>
                      </a:r>
                      <a:r>
                        <a:rPr sz="1050" b="0" dirty="0">
                          <a:solidFill>
                            <a:srgbClr val="FFFFFF"/>
                          </a:solidFill>
                          <a:latin typeface="Poppins Light" panose="00000400000000000000" pitchFamily="2" charset="0"/>
                          <a:cs typeface="Poppins Light" panose="00000400000000000000" pitchFamily="2" charset="0"/>
                        </a:rPr>
                        <a:t>(</a:t>
                      </a:r>
                      <a:r>
                        <a:rPr lang="de-DE" sz="1050" b="0" dirty="0">
                          <a:solidFill>
                            <a:srgbClr val="FFFFFF"/>
                          </a:solidFill>
                          <a:latin typeface="Poppins Light" panose="00000400000000000000" pitchFamily="2" charset="0"/>
                          <a:cs typeface="Poppins Light" panose="00000400000000000000" pitchFamily="2" charset="0"/>
                        </a:rPr>
                        <a:t>excl. VAT</a:t>
                      </a:r>
                      <a:r>
                        <a:rPr sz="1050" b="0" dirty="0">
                          <a:solidFill>
                            <a:srgbClr val="FFFFFF"/>
                          </a:solidFill>
                          <a:latin typeface="Poppins Light" panose="00000400000000000000" pitchFamily="2" charset="0"/>
                          <a:cs typeface="Poppins Light" panose="00000400000000000000" pitchFamily="2" charset="0"/>
                        </a:rPr>
                        <a:t>)</a:t>
                      </a:r>
                      <a:r>
                        <a:rPr lang="de-DE" sz="1050" b="0" dirty="0">
                          <a:solidFill>
                            <a:srgbClr val="FFFFFF"/>
                          </a:solidFill>
                          <a:latin typeface="Poppins Light" panose="00000400000000000000" pitchFamily="2" charset="0"/>
                          <a:cs typeface="Poppins Light" panose="00000400000000000000" pitchFamily="2" charset="0"/>
                        </a:rPr>
                        <a:t> – </a:t>
                      </a:r>
                      <a:r>
                        <a:rPr lang="de-DE" sz="1050" b="0" dirty="0" err="1">
                          <a:solidFill>
                            <a:srgbClr val="FFFFFF"/>
                          </a:solidFill>
                          <a:latin typeface="Poppins Light" panose="00000400000000000000" pitchFamily="2" charset="0"/>
                          <a:cs typeface="Poppins Light" panose="00000400000000000000" pitchFamily="2" charset="0"/>
                        </a:rPr>
                        <a:t>for</a:t>
                      </a:r>
                      <a:r>
                        <a:rPr lang="de-DE" sz="1050" b="0" dirty="0">
                          <a:solidFill>
                            <a:srgbClr val="FFFFFF"/>
                          </a:solidFill>
                          <a:latin typeface="Poppins Light" panose="00000400000000000000" pitchFamily="2" charset="0"/>
                          <a:cs typeface="Poppins Light" panose="00000400000000000000" pitchFamily="2" charset="0"/>
                        </a:rPr>
                        <a:t> Non-GSE Members</a:t>
                      </a:r>
                      <a:endParaRPr sz="1050" dirty="0">
                        <a:latin typeface="Poppins Light" panose="00000400000000000000" pitchFamily="2" charset="0"/>
                        <a:cs typeface="Poppins Light" panose="00000400000000000000" pitchFamily="2" charset="0"/>
                      </a:endParaRPr>
                    </a:p>
                  </a:txBody>
                  <a:tcPr marL="0" marR="0" marT="749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91C42"/>
                    </a:solidFill>
                  </a:tcPr>
                </a:tc>
                <a:tc>
                  <a:txBody>
                    <a:bodyPr/>
                    <a:lstStyle/>
                    <a:p>
                      <a:pPr marL="287655" algn="l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lang="de-DE" sz="1050" b="0" spc="-50" dirty="0">
                          <a:solidFill>
                            <a:srgbClr val="FFFFFF"/>
                          </a:solidFill>
                          <a:latin typeface="Poppins Light" panose="00000400000000000000" pitchFamily="2" charset="0"/>
                          <a:cs typeface="Poppins Light" panose="00000400000000000000" pitchFamily="2" charset="0"/>
                        </a:rPr>
                        <a:t> 4.000 </a:t>
                      </a:r>
                      <a:r>
                        <a:rPr sz="1050" b="0" spc="-50" dirty="0">
                          <a:solidFill>
                            <a:srgbClr val="FFFFFF"/>
                          </a:solidFill>
                          <a:latin typeface="Poppins Light" panose="00000400000000000000" pitchFamily="2" charset="0"/>
                          <a:cs typeface="Poppins Light" panose="00000400000000000000" pitchFamily="2" charset="0"/>
                        </a:rPr>
                        <a:t>€</a:t>
                      </a:r>
                      <a:endParaRPr sz="1050" dirty="0">
                        <a:latin typeface="Poppins Light" panose="00000400000000000000" pitchFamily="2" charset="0"/>
                        <a:cs typeface="Poppins Light" panose="00000400000000000000" pitchFamily="2" charset="0"/>
                      </a:endParaRPr>
                    </a:p>
                  </a:txBody>
                  <a:tcPr marL="0" marR="0" marT="7493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91C4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2164701"/>
                  </a:ext>
                </a:extLst>
              </a:tr>
            </a:tbl>
          </a:graphicData>
        </a:graphic>
      </p:graphicFrame>
      <p:sp>
        <p:nvSpPr>
          <p:cNvPr id="8" name="Textfeld 7">
            <a:extLst>
              <a:ext uri="{FF2B5EF4-FFF2-40B4-BE49-F238E27FC236}">
                <a16:creationId xmlns:a16="http://schemas.microsoft.com/office/drawing/2014/main" id="{7D1B008E-211A-A56E-B260-41CC163842F9}"/>
              </a:ext>
            </a:extLst>
          </p:cNvPr>
          <p:cNvSpPr txBox="1"/>
          <p:nvPr/>
        </p:nvSpPr>
        <p:spPr>
          <a:xfrm>
            <a:off x="94827" y="2610790"/>
            <a:ext cx="391239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900" dirty="0" err="1">
                <a:solidFill>
                  <a:srgbClr val="091C42"/>
                </a:solidFill>
                <a:effectLst/>
                <a:latin typeface="Poppins Light" panose="00000400000000000000" pitchFamily="2" charset="0"/>
                <a:ea typeface="Open Sans Light" panose="020B0306030504020204" pitchFamily="34" charset="0"/>
                <a:cs typeface="Poppins Light" panose="00000400000000000000" pitchFamily="2" charset="0"/>
              </a:rPr>
              <a:t>Treat</a:t>
            </a:r>
            <a:r>
              <a:rPr lang="de-DE" sz="900" dirty="0">
                <a:solidFill>
                  <a:srgbClr val="091C42"/>
                </a:solidFill>
                <a:effectLst/>
                <a:latin typeface="Poppins Light" panose="00000400000000000000" pitchFamily="2" charset="0"/>
                <a:ea typeface="Open Sans Light" panose="020B0306030504020204" pitchFamily="34" charset="0"/>
                <a:cs typeface="Poppins Light" panose="00000400000000000000" pitchFamily="2" charset="0"/>
              </a:rPr>
              <a:t> </a:t>
            </a:r>
            <a:r>
              <a:rPr lang="de-DE" sz="900" dirty="0" err="1">
                <a:solidFill>
                  <a:srgbClr val="091C42"/>
                </a:solidFill>
                <a:effectLst/>
                <a:latin typeface="Poppins Light" panose="00000400000000000000" pitchFamily="2" charset="0"/>
                <a:ea typeface="Open Sans Light" panose="020B0306030504020204" pitchFamily="34" charset="0"/>
                <a:cs typeface="Poppins Light" panose="00000400000000000000" pitchFamily="2" charset="0"/>
              </a:rPr>
              <a:t>your</a:t>
            </a:r>
            <a:r>
              <a:rPr lang="de-DE" sz="900" dirty="0">
                <a:solidFill>
                  <a:srgbClr val="091C42"/>
                </a:solidFill>
                <a:effectLst/>
                <a:latin typeface="Poppins Light" panose="00000400000000000000" pitchFamily="2" charset="0"/>
                <a:ea typeface="Open Sans Light" panose="020B0306030504020204" pitchFamily="34" charset="0"/>
                <a:cs typeface="Poppins Light" panose="00000400000000000000" pitchFamily="2" charset="0"/>
              </a:rPr>
              <a:t> </a:t>
            </a:r>
            <a:r>
              <a:rPr lang="de-DE" sz="900" dirty="0" err="1">
                <a:solidFill>
                  <a:srgbClr val="091C42"/>
                </a:solidFill>
                <a:effectLst/>
                <a:latin typeface="Poppins Light" panose="00000400000000000000" pitchFamily="2" charset="0"/>
                <a:ea typeface="Open Sans Light" panose="020B0306030504020204" pitchFamily="34" charset="0"/>
                <a:cs typeface="Poppins Light" panose="00000400000000000000" pitchFamily="2" charset="0"/>
              </a:rPr>
              <a:t>guests</a:t>
            </a:r>
            <a:r>
              <a:rPr lang="de-DE" sz="900" dirty="0">
                <a:solidFill>
                  <a:srgbClr val="091C42"/>
                </a:solidFill>
                <a:effectLst/>
                <a:latin typeface="Poppins Light" panose="00000400000000000000" pitchFamily="2" charset="0"/>
                <a:ea typeface="Open Sans Light" panose="020B0306030504020204" pitchFamily="34" charset="0"/>
                <a:cs typeface="Poppins Light" panose="00000400000000000000" pitchFamily="2" charset="0"/>
              </a:rPr>
              <a:t> </a:t>
            </a:r>
            <a:r>
              <a:rPr lang="de-DE" sz="900" dirty="0" err="1">
                <a:solidFill>
                  <a:srgbClr val="091C42"/>
                </a:solidFill>
                <a:effectLst/>
                <a:latin typeface="Poppins Light" panose="00000400000000000000" pitchFamily="2" charset="0"/>
                <a:ea typeface="Open Sans Light" panose="020B0306030504020204" pitchFamily="34" charset="0"/>
                <a:cs typeface="Poppins Light" panose="00000400000000000000" pitchFamily="2" charset="0"/>
              </a:rPr>
              <a:t>to</a:t>
            </a:r>
            <a:r>
              <a:rPr lang="de-DE" sz="900" dirty="0">
                <a:solidFill>
                  <a:srgbClr val="091C42"/>
                </a:solidFill>
                <a:effectLst/>
                <a:latin typeface="Poppins Light" panose="00000400000000000000" pitchFamily="2" charset="0"/>
                <a:ea typeface="Open Sans Light" panose="020B0306030504020204" pitchFamily="34" charset="0"/>
                <a:cs typeface="Poppins Light" panose="00000400000000000000" pitchFamily="2" charset="0"/>
              </a:rPr>
              <a:t> </a:t>
            </a:r>
            <a:r>
              <a:rPr lang="de-DE" sz="900" dirty="0" err="1">
                <a:solidFill>
                  <a:srgbClr val="091C42"/>
                </a:solidFill>
                <a:effectLst/>
                <a:latin typeface="Poppins Light" panose="00000400000000000000" pitchFamily="2" charset="0"/>
                <a:ea typeface="Open Sans Light" panose="020B0306030504020204" pitchFamily="34" charset="0"/>
                <a:cs typeface="Poppins Light" panose="00000400000000000000" pitchFamily="2" charset="0"/>
              </a:rPr>
              <a:t>refreshing</a:t>
            </a:r>
            <a:r>
              <a:rPr lang="de-DE" sz="900" dirty="0">
                <a:solidFill>
                  <a:srgbClr val="091C42"/>
                </a:solidFill>
                <a:effectLst/>
                <a:latin typeface="Poppins Light" panose="00000400000000000000" pitchFamily="2" charset="0"/>
                <a:ea typeface="Open Sans Light" panose="020B0306030504020204" pitchFamily="34" charset="0"/>
                <a:cs typeface="Poppins Light" panose="00000400000000000000" pitchFamily="2" charset="0"/>
              </a:rPr>
              <a:t> soft </a:t>
            </a:r>
            <a:r>
              <a:rPr lang="de-DE" sz="900" dirty="0" err="1">
                <a:solidFill>
                  <a:srgbClr val="091C42"/>
                </a:solidFill>
                <a:effectLst/>
                <a:latin typeface="Poppins Light" panose="00000400000000000000" pitchFamily="2" charset="0"/>
                <a:ea typeface="Open Sans Light" panose="020B0306030504020204" pitchFamily="34" charset="0"/>
                <a:cs typeface="Poppins Light" panose="00000400000000000000" pitchFamily="2" charset="0"/>
              </a:rPr>
              <a:t>drinks</a:t>
            </a:r>
            <a:r>
              <a:rPr lang="de-DE" sz="900" dirty="0">
                <a:solidFill>
                  <a:srgbClr val="091C42"/>
                </a:solidFill>
                <a:effectLst/>
                <a:latin typeface="Poppins Light" panose="00000400000000000000" pitchFamily="2" charset="0"/>
                <a:ea typeface="Open Sans Light" panose="020B0306030504020204" pitchFamily="34" charset="0"/>
                <a:cs typeface="Poppins Light" panose="00000400000000000000" pitchFamily="2" charset="0"/>
              </a:rPr>
              <a:t> (e.g. Coke, Fanta, </a:t>
            </a:r>
            <a:r>
              <a:rPr lang="de-DE" sz="900" dirty="0" err="1">
                <a:solidFill>
                  <a:srgbClr val="091C42"/>
                </a:solidFill>
                <a:effectLst/>
                <a:latin typeface="Poppins Light" panose="00000400000000000000" pitchFamily="2" charset="0"/>
                <a:ea typeface="Open Sans Light" panose="020B0306030504020204" pitchFamily="34" charset="0"/>
                <a:cs typeface="Poppins Light" panose="00000400000000000000" pitchFamily="2" charset="0"/>
              </a:rPr>
              <a:t>Lemonade</a:t>
            </a:r>
            <a:r>
              <a:rPr lang="de-DE" sz="900" dirty="0">
                <a:solidFill>
                  <a:srgbClr val="091C42"/>
                </a:solidFill>
                <a:effectLst/>
                <a:latin typeface="Poppins Light" panose="00000400000000000000" pitchFamily="2" charset="0"/>
                <a:ea typeface="Open Sans Light" panose="020B0306030504020204" pitchFamily="34" charset="0"/>
                <a:cs typeface="Poppins Light" panose="00000400000000000000" pitchFamily="2" charset="0"/>
              </a:rPr>
              <a:t>) – not </a:t>
            </a:r>
            <a:r>
              <a:rPr lang="de-DE" sz="900" dirty="0" err="1">
                <a:solidFill>
                  <a:srgbClr val="091C42"/>
                </a:solidFill>
                <a:effectLst/>
                <a:latin typeface="Poppins Light" panose="00000400000000000000" pitchFamily="2" charset="0"/>
                <a:ea typeface="Open Sans Light" panose="020B0306030504020204" pitchFamily="34" charset="0"/>
                <a:cs typeface="Poppins Light" panose="00000400000000000000" pitchFamily="2" charset="0"/>
              </a:rPr>
              <a:t>included</a:t>
            </a:r>
            <a:r>
              <a:rPr lang="de-DE" sz="900" dirty="0">
                <a:solidFill>
                  <a:srgbClr val="091C42"/>
                </a:solidFill>
                <a:effectLst/>
                <a:latin typeface="Poppins Light" panose="00000400000000000000" pitchFamily="2" charset="0"/>
                <a:ea typeface="Open Sans Light" panose="020B0306030504020204" pitchFamily="34" charset="0"/>
                <a:cs typeface="Poppins Light" panose="00000400000000000000" pitchFamily="2" charset="0"/>
              </a:rPr>
              <a:t> in </a:t>
            </a:r>
            <a:r>
              <a:rPr lang="de-DE" sz="900" dirty="0" err="1">
                <a:solidFill>
                  <a:srgbClr val="091C42"/>
                </a:solidFill>
                <a:effectLst/>
                <a:latin typeface="Poppins Light" panose="00000400000000000000" pitchFamily="2" charset="0"/>
                <a:ea typeface="Open Sans Light" panose="020B0306030504020204" pitchFamily="34" charset="0"/>
                <a:cs typeface="Poppins Light" panose="00000400000000000000" pitchFamily="2" charset="0"/>
              </a:rPr>
              <a:t>the</a:t>
            </a:r>
            <a:r>
              <a:rPr lang="de-DE" sz="900" dirty="0">
                <a:solidFill>
                  <a:srgbClr val="091C42"/>
                </a:solidFill>
                <a:effectLst/>
                <a:latin typeface="Poppins Light" panose="00000400000000000000" pitchFamily="2" charset="0"/>
                <a:ea typeface="Open Sans Light" panose="020B0306030504020204" pitchFamily="34" charset="0"/>
                <a:cs typeface="Poppins Light" panose="00000400000000000000" pitchFamily="2" charset="0"/>
              </a:rPr>
              <a:t> </a:t>
            </a:r>
            <a:r>
              <a:rPr lang="de-DE" sz="900" dirty="0" err="1">
                <a:solidFill>
                  <a:srgbClr val="091C42"/>
                </a:solidFill>
                <a:effectLst/>
                <a:latin typeface="Poppins Light" panose="00000400000000000000" pitchFamily="2" charset="0"/>
                <a:ea typeface="Open Sans Light" panose="020B0306030504020204" pitchFamily="34" charset="0"/>
                <a:cs typeface="Poppins Light" panose="00000400000000000000" pitchFamily="2" charset="0"/>
              </a:rPr>
              <a:t>conference</a:t>
            </a:r>
            <a:r>
              <a:rPr lang="de-DE" sz="900" dirty="0">
                <a:solidFill>
                  <a:srgbClr val="091C42"/>
                </a:solidFill>
                <a:effectLst/>
                <a:latin typeface="Poppins Light" panose="00000400000000000000" pitchFamily="2" charset="0"/>
                <a:ea typeface="Open Sans Light" panose="020B0306030504020204" pitchFamily="34" charset="0"/>
                <a:cs typeface="Poppins Light" panose="00000400000000000000" pitchFamily="2" charset="0"/>
              </a:rPr>
              <a:t> </a:t>
            </a:r>
            <a:r>
              <a:rPr lang="de-DE" sz="900" dirty="0" err="1">
                <a:solidFill>
                  <a:srgbClr val="091C42"/>
                </a:solidFill>
                <a:effectLst/>
                <a:latin typeface="Poppins Light" panose="00000400000000000000" pitchFamily="2" charset="0"/>
                <a:ea typeface="Open Sans Light" panose="020B0306030504020204" pitchFamily="34" charset="0"/>
                <a:cs typeface="Poppins Light" panose="00000400000000000000" pitchFamily="2" charset="0"/>
              </a:rPr>
              <a:t>package</a:t>
            </a:r>
            <a:r>
              <a:rPr lang="de-DE" sz="900" dirty="0">
                <a:solidFill>
                  <a:srgbClr val="091C42"/>
                </a:solidFill>
                <a:effectLst/>
                <a:latin typeface="Poppins Light" panose="00000400000000000000" pitchFamily="2" charset="0"/>
                <a:ea typeface="Open Sans Light" panose="020B0306030504020204" pitchFamily="34" charset="0"/>
                <a:cs typeface="Poppins Light" panose="00000400000000000000" pitchFamily="2" charset="0"/>
              </a:rPr>
              <a:t>, but </a:t>
            </a:r>
            <a:r>
              <a:rPr lang="de-DE" sz="900" dirty="0" err="1">
                <a:solidFill>
                  <a:srgbClr val="091C42"/>
                </a:solidFill>
                <a:effectLst/>
                <a:latin typeface="Poppins Light" panose="00000400000000000000" pitchFamily="2" charset="0"/>
                <a:ea typeface="Open Sans Light" panose="020B0306030504020204" pitchFamily="34" charset="0"/>
                <a:cs typeface="Poppins Light" panose="00000400000000000000" pitchFamily="2" charset="0"/>
              </a:rPr>
              <a:t>showcased</a:t>
            </a:r>
            <a:r>
              <a:rPr lang="de-DE" sz="900" dirty="0">
                <a:solidFill>
                  <a:srgbClr val="091C42"/>
                </a:solidFill>
                <a:effectLst/>
                <a:latin typeface="Poppins Light" panose="00000400000000000000" pitchFamily="2" charset="0"/>
                <a:ea typeface="Open Sans Light" panose="020B0306030504020204" pitchFamily="34" charset="0"/>
                <a:cs typeface="Poppins Light" panose="00000400000000000000" pitchFamily="2" charset="0"/>
              </a:rPr>
              <a:t> </a:t>
            </a:r>
            <a:r>
              <a:rPr lang="de-DE" sz="900" dirty="0" err="1">
                <a:solidFill>
                  <a:srgbClr val="091C42"/>
                </a:solidFill>
                <a:effectLst/>
                <a:latin typeface="Poppins Light" panose="00000400000000000000" pitchFamily="2" charset="0"/>
                <a:ea typeface="Open Sans Light" panose="020B0306030504020204" pitchFamily="34" charset="0"/>
                <a:cs typeface="Poppins Light" panose="00000400000000000000" pitchFamily="2" charset="0"/>
              </a:rPr>
              <a:t>with</a:t>
            </a:r>
            <a:r>
              <a:rPr lang="de-DE" sz="900" dirty="0">
                <a:solidFill>
                  <a:srgbClr val="091C42"/>
                </a:solidFill>
                <a:effectLst/>
                <a:latin typeface="Poppins Light" panose="00000400000000000000" pitchFamily="2" charset="0"/>
                <a:ea typeface="Open Sans Light" panose="020B0306030504020204" pitchFamily="34" charset="0"/>
                <a:cs typeface="Poppins Light" panose="00000400000000000000" pitchFamily="2" charset="0"/>
              </a:rPr>
              <a:t> a </a:t>
            </a:r>
            <a:r>
              <a:rPr lang="de-DE" sz="900" dirty="0" err="1">
                <a:solidFill>
                  <a:srgbClr val="091C42"/>
                </a:solidFill>
                <a:effectLst/>
                <a:latin typeface="Poppins Light" panose="00000400000000000000" pitchFamily="2" charset="0"/>
                <a:ea typeface="Open Sans Light" panose="020B0306030504020204" pitchFamily="34" charset="0"/>
                <a:cs typeface="Poppins Light" panose="00000400000000000000" pitchFamily="2" charset="0"/>
              </a:rPr>
              <a:t>personalized</a:t>
            </a:r>
            <a:r>
              <a:rPr lang="de-DE" sz="900" dirty="0">
                <a:solidFill>
                  <a:srgbClr val="091C42"/>
                </a:solidFill>
                <a:effectLst/>
                <a:latin typeface="Poppins Light" panose="00000400000000000000" pitchFamily="2" charset="0"/>
                <a:ea typeface="Open Sans Light" panose="020B0306030504020204" pitchFamily="34" charset="0"/>
                <a:cs typeface="Poppins Light" panose="00000400000000000000" pitchFamily="2" charset="0"/>
              </a:rPr>
              <a:t> </a:t>
            </a:r>
            <a:r>
              <a:rPr lang="de-DE" sz="900" dirty="0" err="1">
                <a:solidFill>
                  <a:srgbClr val="091C42"/>
                </a:solidFill>
                <a:effectLst/>
                <a:latin typeface="Poppins Light" panose="00000400000000000000" pitchFamily="2" charset="0"/>
                <a:ea typeface="Open Sans Light" panose="020B0306030504020204" pitchFamily="34" charset="0"/>
                <a:cs typeface="Poppins Light" panose="00000400000000000000" pitchFamily="2" charset="0"/>
              </a:rPr>
              <a:t>table</a:t>
            </a:r>
            <a:r>
              <a:rPr lang="de-DE" sz="900" dirty="0">
                <a:solidFill>
                  <a:srgbClr val="091C42"/>
                </a:solidFill>
                <a:effectLst/>
                <a:latin typeface="Poppins Light" panose="00000400000000000000" pitchFamily="2" charset="0"/>
                <a:ea typeface="Open Sans Light" panose="020B0306030504020204" pitchFamily="34" charset="0"/>
                <a:cs typeface="Poppins Light" panose="00000400000000000000" pitchFamily="2" charset="0"/>
              </a:rPr>
              <a:t> </a:t>
            </a:r>
            <a:r>
              <a:rPr lang="de-DE" sz="900" dirty="0" err="1">
                <a:solidFill>
                  <a:srgbClr val="091C42"/>
                </a:solidFill>
                <a:effectLst/>
                <a:latin typeface="Poppins Light" panose="00000400000000000000" pitchFamily="2" charset="0"/>
                <a:ea typeface="Open Sans Light" panose="020B0306030504020204" pitchFamily="34" charset="0"/>
                <a:cs typeface="Poppins Light" panose="00000400000000000000" pitchFamily="2" charset="0"/>
              </a:rPr>
              <a:t>sign</a:t>
            </a:r>
            <a:r>
              <a:rPr lang="de-DE" sz="900" dirty="0">
                <a:solidFill>
                  <a:srgbClr val="091C42"/>
                </a:solidFill>
                <a:effectLst/>
                <a:latin typeface="Poppins Light" panose="00000400000000000000" pitchFamily="2" charset="0"/>
                <a:ea typeface="Open Sans Light" panose="020B0306030504020204" pitchFamily="34" charset="0"/>
                <a:cs typeface="Poppins Light" panose="00000400000000000000" pitchFamily="2" charset="0"/>
              </a:rPr>
              <a:t> </a:t>
            </a:r>
            <a:r>
              <a:rPr lang="de-DE" sz="900" dirty="0" err="1">
                <a:solidFill>
                  <a:srgbClr val="091C42"/>
                </a:solidFill>
                <a:effectLst/>
                <a:latin typeface="Poppins Light" panose="00000400000000000000" pitchFamily="2" charset="0"/>
                <a:ea typeface="Open Sans Light" panose="020B0306030504020204" pitchFamily="34" charset="0"/>
                <a:cs typeface="Poppins Light" panose="00000400000000000000" pitchFamily="2" charset="0"/>
              </a:rPr>
              <a:t>featuring</a:t>
            </a:r>
            <a:r>
              <a:rPr lang="de-DE" sz="900" dirty="0">
                <a:solidFill>
                  <a:srgbClr val="091C42"/>
                </a:solidFill>
                <a:effectLst/>
                <a:latin typeface="Poppins Light" panose="00000400000000000000" pitchFamily="2" charset="0"/>
                <a:ea typeface="Open Sans Light" panose="020B0306030504020204" pitchFamily="34" charset="0"/>
                <a:cs typeface="Poppins Light" panose="00000400000000000000" pitchFamily="2" charset="0"/>
              </a:rPr>
              <a:t> </a:t>
            </a:r>
            <a:r>
              <a:rPr lang="de-DE" sz="900" dirty="0" err="1">
                <a:solidFill>
                  <a:srgbClr val="091C42"/>
                </a:solidFill>
                <a:effectLst/>
                <a:latin typeface="Poppins Light" panose="00000400000000000000" pitchFamily="2" charset="0"/>
                <a:ea typeface="Open Sans Light" panose="020B0306030504020204" pitchFamily="34" charset="0"/>
                <a:cs typeface="Poppins Light" panose="00000400000000000000" pitchFamily="2" charset="0"/>
              </a:rPr>
              <a:t>your</a:t>
            </a:r>
            <a:r>
              <a:rPr lang="de-DE" sz="900" dirty="0">
                <a:solidFill>
                  <a:srgbClr val="091C42"/>
                </a:solidFill>
                <a:effectLst/>
                <a:latin typeface="Poppins Light" panose="00000400000000000000" pitchFamily="2" charset="0"/>
                <a:ea typeface="Open Sans Light" panose="020B0306030504020204" pitchFamily="34" charset="0"/>
                <a:cs typeface="Poppins Light" panose="00000400000000000000" pitchFamily="2" charset="0"/>
              </a:rPr>
              <a:t> </a:t>
            </a:r>
            <a:r>
              <a:rPr lang="de-DE" sz="900" dirty="0" err="1">
                <a:solidFill>
                  <a:srgbClr val="091C42"/>
                </a:solidFill>
                <a:effectLst/>
                <a:latin typeface="Poppins Light" panose="00000400000000000000" pitchFamily="2" charset="0"/>
                <a:ea typeface="Open Sans Light" panose="020B0306030504020204" pitchFamily="34" charset="0"/>
                <a:cs typeface="Poppins Light" panose="00000400000000000000" pitchFamily="2" charset="0"/>
              </a:rPr>
              <a:t>company</a:t>
            </a:r>
            <a:r>
              <a:rPr lang="de-DE" sz="900" dirty="0">
                <a:solidFill>
                  <a:srgbClr val="091C42"/>
                </a:solidFill>
                <a:effectLst/>
                <a:latin typeface="Poppins Light" panose="00000400000000000000" pitchFamily="2" charset="0"/>
                <a:ea typeface="Open Sans Light" panose="020B0306030504020204" pitchFamily="34" charset="0"/>
                <a:cs typeface="Poppins Light" panose="00000400000000000000" pitchFamily="2" charset="0"/>
              </a:rPr>
              <a:t> logo. </a:t>
            </a:r>
            <a:endParaRPr lang="de-DE" sz="900" i="1" dirty="0">
              <a:solidFill>
                <a:srgbClr val="091C42"/>
              </a:solidFill>
              <a:latin typeface="Poppins Light" panose="00000400000000000000" pitchFamily="2" charset="0"/>
              <a:ea typeface="Open Sans Light" panose="020B0306030504020204" pitchFamily="34" charset="0"/>
              <a:cs typeface="Poppins Light" panose="00000400000000000000" pitchFamily="2" charset="0"/>
            </a:endParaRPr>
          </a:p>
        </p:txBody>
      </p:sp>
      <p:graphicFrame>
        <p:nvGraphicFramePr>
          <p:cNvPr id="16" name="object 14">
            <a:extLst>
              <a:ext uri="{FF2B5EF4-FFF2-40B4-BE49-F238E27FC236}">
                <a16:creationId xmlns:a16="http://schemas.microsoft.com/office/drawing/2014/main" id="{4CC01EBB-66C1-BE8A-9849-03347E5815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7244417"/>
              </p:ext>
            </p:extLst>
          </p:nvPr>
        </p:nvGraphicFramePr>
        <p:xfrm>
          <a:off x="6215339" y="1286881"/>
          <a:ext cx="3912392" cy="125821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904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19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300" dirty="0">
                        <a:latin typeface="Poppins Light" panose="00000400000000000000" pitchFamily="2" charset="0"/>
                        <a:cs typeface="Poppins Light" panose="00000400000000000000" pitchFamily="2" charset="0"/>
                      </a:endParaRPr>
                    </a:p>
                    <a:p>
                      <a:pPr marL="107950">
                        <a:lnSpc>
                          <a:spcPct val="100000"/>
                        </a:lnSpc>
                      </a:pPr>
                      <a:r>
                        <a:rPr lang="de-DE" sz="1100" b="0" spc="-10" dirty="0">
                          <a:solidFill>
                            <a:srgbClr val="FFFFFF"/>
                          </a:solidFill>
                          <a:latin typeface="Poppins Medium" panose="00000600000000000000" pitchFamily="2" charset="0"/>
                          <a:cs typeface="Poppins Medium" panose="00000600000000000000" pitchFamily="2" charset="0"/>
                        </a:rPr>
                        <a:t>Claw </a:t>
                      </a:r>
                      <a:r>
                        <a:rPr lang="de-DE" sz="1100" b="0" spc="-10" dirty="0" err="1">
                          <a:solidFill>
                            <a:srgbClr val="FFFFFF"/>
                          </a:solidFill>
                          <a:latin typeface="Poppins Medium" panose="00000600000000000000" pitchFamily="2" charset="0"/>
                          <a:cs typeface="Poppins Medium" panose="00000600000000000000" pitchFamily="2" charset="0"/>
                        </a:rPr>
                        <a:t>Machine</a:t>
                      </a:r>
                      <a:endParaRPr lang="de-DE" sz="1100" b="0" i="1" spc="-10" dirty="0">
                        <a:solidFill>
                          <a:srgbClr val="FFFFFF"/>
                        </a:solidFill>
                        <a:latin typeface="Poppins Medium" panose="00000600000000000000" pitchFamily="2" charset="0"/>
                        <a:cs typeface="Poppins Medium" panose="00000600000000000000" pitchFamily="2" charset="0"/>
                      </a:endParaRPr>
                    </a:p>
                    <a:p>
                      <a:pPr marL="107950">
                        <a:lnSpc>
                          <a:spcPct val="100000"/>
                        </a:lnSpc>
                      </a:pPr>
                      <a:endParaRPr lang="de-DE" sz="1100" dirty="0">
                        <a:latin typeface="Poppins Light" panose="00000400000000000000" pitchFamily="2" charset="0"/>
                        <a:cs typeface="Poppins Light" panose="00000400000000000000" pitchFamily="2" charset="0"/>
                      </a:endParaRPr>
                    </a:p>
                  </a:txBody>
                  <a:tcPr marL="0" marR="0" marT="38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21A3F8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3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8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1598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502"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lang="de-DE" sz="1050" b="0" dirty="0">
                          <a:solidFill>
                            <a:srgbClr val="FFFFFF"/>
                          </a:solidFill>
                          <a:latin typeface="Poppins Light" panose="00000400000000000000" pitchFamily="2" charset="0"/>
                          <a:cs typeface="Poppins Light" panose="00000400000000000000" pitchFamily="2" charset="0"/>
                        </a:rPr>
                        <a:t>Price</a:t>
                      </a:r>
                      <a:r>
                        <a:rPr sz="1050" b="0" spc="-5" dirty="0">
                          <a:solidFill>
                            <a:srgbClr val="FFFFFF"/>
                          </a:solidFill>
                          <a:latin typeface="Poppins Light" panose="00000400000000000000" pitchFamily="2" charset="0"/>
                          <a:cs typeface="Poppins Light" panose="00000400000000000000" pitchFamily="2" charset="0"/>
                        </a:rPr>
                        <a:t> </a:t>
                      </a:r>
                      <a:r>
                        <a:rPr sz="1050" b="0" dirty="0">
                          <a:solidFill>
                            <a:srgbClr val="FFFFFF"/>
                          </a:solidFill>
                          <a:latin typeface="Poppins Light" panose="00000400000000000000" pitchFamily="2" charset="0"/>
                          <a:cs typeface="Poppins Light" panose="00000400000000000000" pitchFamily="2" charset="0"/>
                        </a:rPr>
                        <a:t>(</a:t>
                      </a:r>
                      <a:r>
                        <a:rPr lang="de-DE" sz="1050" b="0" dirty="0">
                          <a:solidFill>
                            <a:srgbClr val="FFFFFF"/>
                          </a:solidFill>
                          <a:latin typeface="Poppins Light" panose="00000400000000000000" pitchFamily="2" charset="0"/>
                          <a:cs typeface="Poppins Light" panose="00000400000000000000" pitchFamily="2" charset="0"/>
                        </a:rPr>
                        <a:t>excl. VAT</a:t>
                      </a:r>
                      <a:r>
                        <a:rPr sz="1050" b="0" dirty="0">
                          <a:solidFill>
                            <a:srgbClr val="FFFFFF"/>
                          </a:solidFill>
                          <a:latin typeface="Poppins Light" panose="00000400000000000000" pitchFamily="2" charset="0"/>
                          <a:cs typeface="Poppins Light" panose="00000400000000000000" pitchFamily="2" charset="0"/>
                        </a:rPr>
                        <a:t>)</a:t>
                      </a:r>
                      <a:r>
                        <a:rPr lang="de-DE" sz="1050" b="0" dirty="0">
                          <a:solidFill>
                            <a:srgbClr val="FFFFFF"/>
                          </a:solidFill>
                          <a:latin typeface="Poppins Light" panose="00000400000000000000" pitchFamily="2" charset="0"/>
                          <a:cs typeface="Poppins Light" panose="00000400000000000000" pitchFamily="2" charset="0"/>
                        </a:rPr>
                        <a:t> – </a:t>
                      </a:r>
                      <a:r>
                        <a:rPr lang="de-DE" sz="1050" b="0" dirty="0" err="1">
                          <a:solidFill>
                            <a:srgbClr val="FFFFFF"/>
                          </a:solidFill>
                          <a:latin typeface="Poppins Light" panose="00000400000000000000" pitchFamily="2" charset="0"/>
                          <a:cs typeface="Poppins Light" panose="00000400000000000000" pitchFamily="2" charset="0"/>
                        </a:rPr>
                        <a:t>for</a:t>
                      </a:r>
                      <a:r>
                        <a:rPr lang="de-DE" sz="1050" b="0" dirty="0">
                          <a:solidFill>
                            <a:srgbClr val="FFFFFF"/>
                          </a:solidFill>
                          <a:latin typeface="Poppins Light" panose="00000400000000000000" pitchFamily="2" charset="0"/>
                          <a:cs typeface="Poppins Light" panose="00000400000000000000" pitchFamily="2" charset="0"/>
                        </a:rPr>
                        <a:t> GSE Members</a:t>
                      </a:r>
                      <a:endParaRPr sz="1050" dirty="0">
                        <a:latin typeface="Poppins Light" panose="00000400000000000000" pitchFamily="2" charset="0"/>
                        <a:cs typeface="Poppins Light" panose="00000400000000000000" pitchFamily="2" charset="0"/>
                      </a:endParaRPr>
                    </a:p>
                  </a:txBody>
                  <a:tcPr marL="0" marR="0" marT="749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91C42"/>
                    </a:solidFill>
                  </a:tcPr>
                </a:tc>
                <a:tc>
                  <a:txBody>
                    <a:bodyPr/>
                    <a:lstStyle/>
                    <a:p>
                      <a:pPr marL="287655" algn="l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lang="de-DE" sz="1050" b="0" dirty="0">
                          <a:solidFill>
                            <a:srgbClr val="FFFFFF"/>
                          </a:solidFill>
                          <a:latin typeface="Poppins Light" panose="00000400000000000000" pitchFamily="2" charset="0"/>
                          <a:cs typeface="Poppins Light" panose="00000400000000000000" pitchFamily="2" charset="0"/>
                        </a:rPr>
                        <a:t>3.000</a:t>
                      </a:r>
                      <a:r>
                        <a:rPr sz="1050" b="0" dirty="0">
                          <a:solidFill>
                            <a:srgbClr val="FFFFFF"/>
                          </a:solidFill>
                          <a:latin typeface="Poppins Light" panose="00000400000000000000" pitchFamily="2" charset="0"/>
                          <a:cs typeface="Poppins Light" panose="00000400000000000000" pitchFamily="2" charset="0"/>
                        </a:rPr>
                        <a:t> </a:t>
                      </a:r>
                      <a:r>
                        <a:rPr sz="1050" b="0" spc="-50" dirty="0">
                          <a:solidFill>
                            <a:srgbClr val="FFFFFF"/>
                          </a:solidFill>
                          <a:latin typeface="Poppins Light" panose="00000400000000000000" pitchFamily="2" charset="0"/>
                          <a:cs typeface="Poppins Light" panose="00000400000000000000" pitchFamily="2" charset="0"/>
                        </a:rPr>
                        <a:t>€</a:t>
                      </a:r>
                      <a:r>
                        <a:rPr lang="de-DE" sz="1050" b="0" spc="-50" dirty="0">
                          <a:solidFill>
                            <a:srgbClr val="FFFFFF"/>
                          </a:solidFill>
                          <a:latin typeface="Poppins Light" panose="00000400000000000000" pitchFamily="2" charset="0"/>
                          <a:cs typeface="Poppins Light" panose="00000400000000000000" pitchFamily="2" charset="0"/>
                        </a:rPr>
                        <a:t> *</a:t>
                      </a:r>
                      <a:endParaRPr sz="1050" dirty="0">
                        <a:latin typeface="Poppins Light" panose="00000400000000000000" pitchFamily="2" charset="0"/>
                        <a:cs typeface="Poppins Light" panose="00000400000000000000" pitchFamily="2" charset="0"/>
                      </a:endParaRPr>
                    </a:p>
                  </a:txBody>
                  <a:tcPr marL="0" marR="0" marT="749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91C4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502"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lang="de-DE" sz="1050" b="0" dirty="0">
                          <a:solidFill>
                            <a:srgbClr val="FFFFFF"/>
                          </a:solidFill>
                          <a:latin typeface="Poppins Light" panose="00000400000000000000" pitchFamily="2" charset="0"/>
                          <a:cs typeface="Poppins Light" panose="00000400000000000000" pitchFamily="2" charset="0"/>
                        </a:rPr>
                        <a:t>Price</a:t>
                      </a:r>
                      <a:r>
                        <a:rPr sz="1050" b="0" spc="-5" dirty="0">
                          <a:solidFill>
                            <a:srgbClr val="FFFFFF"/>
                          </a:solidFill>
                          <a:latin typeface="Poppins Light" panose="00000400000000000000" pitchFamily="2" charset="0"/>
                          <a:cs typeface="Poppins Light" panose="00000400000000000000" pitchFamily="2" charset="0"/>
                        </a:rPr>
                        <a:t> </a:t>
                      </a:r>
                      <a:r>
                        <a:rPr sz="1050" b="0" dirty="0">
                          <a:solidFill>
                            <a:srgbClr val="FFFFFF"/>
                          </a:solidFill>
                          <a:latin typeface="Poppins Light" panose="00000400000000000000" pitchFamily="2" charset="0"/>
                          <a:cs typeface="Poppins Light" panose="00000400000000000000" pitchFamily="2" charset="0"/>
                        </a:rPr>
                        <a:t>(</a:t>
                      </a:r>
                      <a:r>
                        <a:rPr lang="de-DE" sz="1050" b="0" dirty="0">
                          <a:solidFill>
                            <a:srgbClr val="FFFFFF"/>
                          </a:solidFill>
                          <a:latin typeface="Poppins Light" panose="00000400000000000000" pitchFamily="2" charset="0"/>
                          <a:cs typeface="Poppins Light" panose="00000400000000000000" pitchFamily="2" charset="0"/>
                        </a:rPr>
                        <a:t>excl. VAT</a:t>
                      </a:r>
                      <a:r>
                        <a:rPr sz="1050" b="0" dirty="0">
                          <a:solidFill>
                            <a:srgbClr val="FFFFFF"/>
                          </a:solidFill>
                          <a:latin typeface="Poppins Light" panose="00000400000000000000" pitchFamily="2" charset="0"/>
                          <a:cs typeface="Poppins Light" panose="00000400000000000000" pitchFamily="2" charset="0"/>
                        </a:rPr>
                        <a:t>)</a:t>
                      </a:r>
                      <a:r>
                        <a:rPr lang="de-DE" sz="1050" b="0" dirty="0">
                          <a:solidFill>
                            <a:srgbClr val="FFFFFF"/>
                          </a:solidFill>
                          <a:latin typeface="Poppins Light" panose="00000400000000000000" pitchFamily="2" charset="0"/>
                          <a:cs typeface="Poppins Light" panose="00000400000000000000" pitchFamily="2" charset="0"/>
                        </a:rPr>
                        <a:t> – </a:t>
                      </a:r>
                      <a:r>
                        <a:rPr lang="de-DE" sz="1050" b="0" dirty="0" err="1">
                          <a:solidFill>
                            <a:srgbClr val="FFFFFF"/>
                          </a:solidFill>
                          <a:latin typeface="Poppins Light" panose="00000400000000000000" pitchFamily="2" charset="0"/>
                          <a:cs typeface="Poppins Light" panose="00000400000000000000" pitchFamily="2" charset="0"/>
                        </a:rPr>
                        <a:t>for</a:t>
                      </a:r>
                      <a:r>
                        <a:rPr lang="de-DE" sz="1050" b="0" dirty="0">
                          <a:solidFill>
                            <a:srgbClr val="FFFFFF"/>
                          </a:solidFill>
                          <a:latin typeface="Poppins Light" panose="00000400000000000000" pitchFamily="2" charset="0"/>
                          <a:cs typeface="Poppins Light" panose="00000400000000000000" pitchFamily="2" charset="0"/>
                        </a:rPr>
                        <a:t> Non-GSE Members</a:t>
                      </a:r>
                      <a:endParaRPr sz="1050" dirty="0">
                        <a:latin typeface="Poppins Light" panose="00000400000000000000" pitchFamily="2" charset="0"/>
                        <a:cs typeface="Poppins Light" panose="00000400000000000000" pitchFamily="2" charset="0"/>
                      </a:endParaRPr>
                    </a:p>
                  </a:txBody>
                  <a:tcPr marL="0" marR="0" marT="749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91C42"/>
                    </a:solidFill>
                  </a:tcPr>
                </a:tc>
                <a:tc>
                  <a:txBody>
                    <a:bodyPr/>
                    <a:lstStyle/>
                    <a:p>
                      <a:pPr marL="287655" algn="l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lang="de-DE" sz="1050" b="0" dirty="0">
                          <a:solidFill>
                            <a:srgbClr val="FFFFFF"/>
                          </a:solidFill>
                          <a:latin typeface="Poppins Light" panose="00000400000000000000" pitchFamily="2" charset="0"/>
                          <a:cs typeface="Poppins Light" panose="00000400000000000000" pitchFamily="2" charset="0"/>
                        </a:rPr>
                        <a:t>4.000</a:t>
                      </a:r>
                      <a:r>
                        <a:rPr sz="1050" b="0" dirty="0">
                          <a:solidFill>
                            <a:srgbClr val="FFFFFF"/>
                          </a:solidFill>
                          <a:latin typeface="Poppins Light" panose="00000400000000000000" pitchFamily="2" charset="0"/>
                          <a:cs typeface="Poppins Light" panose="00000400000000000000" pitchFamily="2" charset="0"/>
                        </a:rPr>
                        <a:t> </a:t>
                      </a:r>
                      <a:r>
                        <a:rPr sz="1050" b="0" spc="-50" dirty="0">
                          <a:solidFill>
                            <a:srgbClr val="FFFFFF"/>
                          </a:solidFill>
                          <a:latin typeface="Poppins Light" panose="00000400000000000000" pitchFamily="2" charset="0"/>
                          <a:cs typeface="Poppins Light" panose="00000400000000000000" pitchFamily="2" charset="0"/>
                        </a:rPr>
                        <a:t>€</a:t>
                      </a:r>
                      <a:r>
                        <a:rPr lang="de-DE" sz="1050" b="0" spc="-50" dirty="0">
                          <a:solidFill>
                            <a:srgbClr val="FFFFFF"/>
                          </a:solidFill>
                          <a:latin typeface="Poppins Light" panose="00000400000000000000" pitchFamily="2" charset="0"/>
                          <a:cs typeface="Poppins Light" panose="00000400000000000000" pitchFamily="2" charset="0"/>
                        </a:rPr>
                        <a:t> *</a:t>
                      </a:r>
                      <a:endParaRPr sz="1050" dirty="0">
                        <a:latin typeface="Poppins Light" panose="00000400000000000000" pitchFamily="2" charset="0"/>
                        <a:cs typeface="Poppins Light" panose="00000400000000000000" pitchFamily="2" charset="0"/>
                      </a:endParaRPr>
                    </a:p>
                  </a:txBody>
                  <a:tcPr marL="0" marR="0" marT="7493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91C4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2164701"/>
                  </a:ext>
                </a:extLst>
              </a:tr>
            </a:tbl>
          </a:graphicData>
        </a:graphic>
      </p:graphicFrame>
      <p:sp>
        <p:nvSpPr>
          <p:cNvPr id="17" name="Textfeld 16">
            <a:extLst>
              <a:ext uri="{FF2B5EF4-FFF2-40B4-BE49-F238E27FC236}">
                <a16:creationId xmlns:a16="http://schemas.microsoft.com/office/drawing/2014/main" id="{114DA820-794E-695C-C0E2-5CD4057099CC}"/>
              </a:ext>
            </a:extLst>
          </p:cNvPr>
          <p:cNvSpPr txBox="1"/>
          <p:nvPr/>
        </p:nvSpPr>
        <p:spPr>
          <a:xfrm>
            <a:off x="6215339" y="2610790"/>
            <a:ext cx="3912392" cy="133113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rgbClr val="091C42"/>
                </a:solidFill>
                <a:latin typeface="Poppins Light" panose="00000400000000000000" pitchFamily="2" charset="0"/>
                <a:ea typeface="Open Sans Light" panose="020B0306030504020204" pitchFamily="34" charset="0"/>
                <a:cs typeface="Poppins Light" panose="00000400000000000000" pitchFamily="2" charset="0"/>
              </a:rPr>
              <a:t>The claw machine grabs everyone’s attention – with flashing lights, thrilling action, and fantastic prizes.</a:t>
            </a:r>
          </a:p>
          <a:p>
            <a:br>
              <a:rPr lang="en-US" sz="900" dirty="0">
                <a:solidFill>
                  <a:srgbClr val="091C42"/>
                </a:solidFill>
                <a:latin typeface="Poppins Light" panose="00000400000000000000" pitchFamily="2" charset="0"/>
                <a:ea typeface="Open Sans Light" panose="020B0306030504020204" pitchFamily="34" charset="0"/>
                <a:cs typeface="Poppins Light" panose="00000400000000000000" pitchFamily="2" charset="0"/>
              </a:rPr>
            </a:br>
            <a:r>
              <a:rPr lang="en-US" sz="900" dirty="0">
                <a:solidFill>
                  <a:srgbClr val="091C42"/>
                </a:solidFill>
                <a:latin typeface="Poppins Light" panose="00000400000000000000" pitchFamily="2" charset="0"/>
                <a:ea typeface="Open Sans Light" panose="020B0306030504020204" pitchFamily="34" charset="0"/>
                <a:cs typeface="Poppins Light" panose="00000400000000000000" pitchFamily="2" charset="0"/>
              </a:rPr>
              <a:t>Whether it’s cool giveaways or exclusive prizes: here, everyone becomes a treasure hunter!</a:t>
            </a:r>
            <a:br>
              <a:rPr lang="en-US" sz="900" dirty="0">
                <a:solidFill>
                  <a:srgbClr val="091C42"/>
                </a:solidFill>
                <a:latin typeface="Poppins Light" panose="00000400000000000000" pitchFamily="2" charset="0"/>
                <a:ea typeface="Open Sans Light" panose="020B0306030504020204" pitchFamily="34" charset="0"/>
                <a:cs typeface="Poppins Light" panose="00000400000000000000" pitchFamily="2" charset="0"/>
              </a:rPr>
            </a:br>
            <a:r>
              <a:rPr lang="en-US" sz="900" dirty="0">
                <a:solidFill>
                  <a:srgbClr val="091C42"/>
                </a:solidFill>
                <a:latin typeface="Poppins Light" panose="00000400000000000000" pitchFamily="2" charset="0"/>
                <a:ea typeface="Open Sans Light" panose="020B0306030504020204" pitchFamily="34" charset="0"/>
                <a:cs typeface="Poppins Light" panose="00000400000000000000" pitchFamily="2" charset="0"/>
              </a:rPr>
              <a:t>The fun of the game sparks conversation, increases dwell time, and creates excitement.</a:t>
            </a:r>
            <a:br>
              <a:rPr lang="en-US" sz="900" dirty="0">
                <a:solidFill>
                  <a:srgbClr val="091C42"/>
                </a:solidFill>
                <a:latin typeface="Poppins Light" panose="00000400000000000000" pitchFamily="2" charset="0"/>
                <a:ea typeface="Open Sans Light" panose="020B0306030504020204" pitchFamily="34" charset="0"/>
                <a:cs typeface="Poppins Light" panose="00000400000000000000" pitchFamily="2" charset="0"/>
              </a:rPr>
            </a:br>
            <a:br>
              <a:rPr lang="en-US" sz="900" dirty="0">
                <a:solidFill>
                  <a:srgbClr val="091C42"/>
                </a:solidFill>
                <a:latin typeface="Poppins Light" panose="00000400000000000000" pitchFamily="2" charset="0"/>
                <a:ea typeface="Open Sans Light" panose="020B0306030504020204" pitchFamily="34" charset="0"/>
                <a:cs typeface="Poppins Light" panose="00000400000000000000" pitchFamily="2" charset="0"/>
              </a:rPr>
            </a:br>
            <a:r>
              <a:rPr lang="en-US" sz="850" b="1" i="1" dirty="0">
                <a:solidFill>
                  <a:srgbClr val="091C42"/>
                </a:solidFill>
                <a:latin typeface="Poppins Light" panose="00000400000000000000" pitchFamily="2" charset="0"/>
                <a:ea typeface="Open Sans Light" panose="020B0306030504020204" pitchFamily="34" charset="0"/>
                <a:cs typeface="Poppins Light" panose="00000400000000000000" pitchFamily="2" charset="0"/>
              </a:rPr>
              <a:t>*</a:t>
            </a:r>
            <a:r>
              <a:rPr lang="en-US" sz="850" i="1" dirty="0">
                <a:solidFill>
                  <a:srgbClr val="091C42"/>
                </a:solidFill>
                <a:latin typeface="Poppins Light" panose="00000400000000000000" pitchFamily="2" charset="0"/>
                <a:ea typeface="Open Sans Light" panose="020B0306030504020204" pitchFamily="34" charset="0"/>
                <a:cs typeface="Poppins Light" panose="00000400000000000000" pitchFamily="2" charset="0"/>
              </a:rPr>
              <a:t>Price with branding (excluding graphics) and without prize items.</a:t>
            </a:r>
            <a:endParaRPr lang="de-DE" sz="850" i="1" dirty="0">
              <a:solidFill>
                <a:srgbClr val="091C42"/>
              </a:solidFill>
              <a:latin typeface="Poppins Light" panose="00000400000000000000" pitchFamily="2" charset="0"/>
              <a:ea typeface="Open Sans Light" panose="020B0306030504020204" pitchFamily="34" charset="0"/>
              <a:cs typeface="Poppins Light" panose="00000400000000000000" pitchFamily="2" charset="0"/>
            </a:endParaRPr>
          </a:p>
        </p:txBody>
      </p:sp>
      <p:graphicFrame>
        <p:nvGraphicFramePr>
          <p:cNvPr id="19" name="object 14">
            <a:extLst>
              <a:ext uri="{FF2B5EF4-FFF2-40B4-BE49-F238E27FC236}">
                <a16:creationId xmlns:a16="http://schemas.microsoft.com/office/drawing/2014/main" id="{46A48B51-0775-C83E-9B83-BAD5B52E9C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6116095"/>
              </p:ext>
            </p:extLst>
          </p:nvPr>
        </p:nvGraphicFramePr>
        <p:xfrm>
          <a:off x="108071" y="3555579"/>
          <a:ext cx="3912395" cy="125821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904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19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2281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300" dirty="0">
                        <a:latin typeface="Poppins Light" panose="00000400000000000000" pitchFamily="2" charset="0"/>
                        <a:cs typeface="Poppins Light" panose="00000400000000000000" pitchFamily="2" charset="0"/>
                      </a:endParaRPr>
                    </a:p>
                    <a:p>
                      <a:pPr marL="107950">
                        <a:lnSpc>
                          <a:spcPct val="100000"/>
                        </a:lnSpc>
                      </a:pPr>
                      <a:r>
                        <a:rPr lang="de-DE" sz="1100" b="0" spc="-10" dirty="0">
                          <a:solidFill>
                            <a:srgbClr val="FFFFFF"/>
                          </a:solidFill>
                          <a:latin typeface="Poppins Medium" panose="00000600000000000000" pitchFamily="2" charset="0"/>
                          <a:cs typeface="Poppins Medium" panose="00000600000000000000" pitchFamily="2" charset="0"/>
                        </a:rPr>
                        <a:t>Digital Air Hockey Game</a:t>
                      </a:r>
                      <a:endParaRPr lang="en-US" sz="1100" b="0" i="1" spc="-10" dirty="0">
                        <a:solidFill>
                          <a:srgbClr val="FFFFFF"/>
                        </a:solidFill>
                        <a:latin typeface="Poppins Medium" panose="00000600000000000000" pitchFamily="2" charset="0"/>
                        <a:cs typeface="Poppins Medium" panose="00000600000000000000" pitchFamily="2" charset="0"/>
                      </a:endParaRPr>
                    </a:p>
                    <a:p>
                      <a:pPr marL="107950">
                        <a:lnSpc>
                          <a:spcPct val="100000"/>
                        </a:lnSpc>
                      </a:pPr>
                      <a:endParaRPr lang="en-US" sz="1100" dirty="0">
                        <a:latin typeface="Poppins Light" panose="00000400000000000000" pitchFamily="2" charset="0"/>
                        <a:cs typeface="Poppins Light" panose="00000400000000000000" pitchFamily="2" charset="0"/>
                      </a:endParaRPr>
                    </a:p>
                  </a:txBody>
                  <a:tcPr marL="0" marR="0" marT="38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21A3F8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3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8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1598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502"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lang="de-DE" sz="1050" b="0" dirty="0">
                          <a:solidFill>
                            <a:srgbClr val="FFFFFF"/>
                          </a:solidFill>
                          <a:latin typeface="Poppins Light" panose="00000400000000000000" pitchFamily="2" charset="0"/>
                          <a:cs typeface="Poppins Light" panose="00000400000000000000" pitchFamily="2" charset="0"/>
                        </a:rPr>
                        <a:t>Price</a:t>
                      </a:r>
                      <a:r>
                        <a:rPr sz="1050" b="0" spc="-5" dirty="0">
                          <a:solidFill>
                            <a:srgbClr val="FFFFFF"/>
                          </a:solidFill>
                          <a:latin typeface="Poppins Light" panose="00000400000000000000" pitchFamily="2" charset="0"/>
                          <a:cs typeface="Poppins Light" panose="00000400000000000000" pitchFamily="2" charset="0"/>
                        </a:rPr>
                        <a:t> </a:t>
                      </a:r>
                      <a:r>
                        <a:rPr sz="1050" b="0" dirty="0">
                          <a:solidFill>
                            <a:srgbClr val="FFFFFF"/>
                          </a:solidFill>
                          <a:latin typeface="Poppins Light" panose="00000400000000000000" pitchFamily="2" charset="0"/>
                          <a:cs typeface="Poppins Light" panose="00000400000000000000" pitchFamily="2" charset="0"/>
                        </a:rPr>
                        <a:t>(</a:t>
                      </a:r>
                      <a:r>
                        <a:rPr lang="de-DE" sz="1050" b="0" dirty="0">
                          <a:solidFill>
                            <a:srgbClr val="FFFFFF"/>
                          </a:solidFill>
                          <a:latin typeface="Poppins Light" panose="00000400000000000000" pitchFamily="2" charset="0"/>
                          <a:cs typeface="Poppins Light" panose="00000400000000000000" pitchFamily="2" charset="0"/>
                        </a:rPr>
                        <a:t>excl. VAT</a:t>
                      </a:r>
                      <a:r>
                        <a:rPr sz="1050" b="0" dirty="0">
                          <a:solidFill>
                            <a:srgbClr val="FFFFFF"/>
                          </a:solidFill>
                          <a:latin typeface="Poppins Light" panose="00000400000000000000" pitchFamily="2" charset="0"/>
                          <a:cs typeface="Poppins Light" panose="00000400000000000000" pitchFamily="2" charset="0"/>
                        </a:rPr>
                        <a:t>)</a:t>
                      </a:r>
                      <a:r>
                        <a:rPr lang="de-DE" sz="1050" b="0" dirty="0">
                          <a:solidFill>
                            <a:srgbClr val="FFFFFF"/>
                          </a:solidFill>
                          <a:latin typeface="Poppins Light" panose="00000400000000000000" pitchFamily="2" charset="0"/>
                          <a:cs typeface="Poppins Light" panose="00000400000000000000" pitchFamily="2" charset="0"/>
                        </a:rPr>
                        <a:t> – </a:t>
                      </a:r>
                      <a:r>
                        <a:rPr lang="de-DE" sz="1050" b="0" dirty="0" err="1">
                          <a:solidFill>
                            <a:srgbClr val="FFFFFF"/>
                          </a:solidFill>
                          <a:latin typeface="Poppins Light" panose="00000400000000000000" pitchFamily="2" charset="0"/>
                          <a:cs typeface="Poppins Light" panose="00000400000000000000" pitchFamily="2" charset="0"/>
                        </a:rPr>
                        <a:t>for</a:t>
                      </a:r>
                      <a:r>
                        <a:rPr lang="de-DE" sz="1050" b="0" dirty="0">
                          <a:solidFill>
                            <a:srgbClr val="FFFFFF"/>
                          </a:solidFill>
                          <a:latin typeface="Poppins Light" panose="00000400000000000000" pitchFamily="2" charset="0"/>
                          <a:cs typeface="Poppins Light" panose="00000400000000000000" pitchFamily="2" charset="0"/>
                        </a:rPr>
                        <a:t> GSE Members</a:t>
                      </a:r>
                      <a:endParaRPr sz="1050" dirty="0">
                        <a:latin typeface="Poppins Light" panose="00000400000000000000" pitchFamily="2" charset="0"/>
                        <a:cs typeface="Poppins Light" panose="00000400000000000000" pitchFamily="2" charset="0"/>
                      </a:endParaRPr>
                    </a:p>
                  </a:txBody>
                  <a:tcPr marL="0" marR="0" marT="749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91C42"/>
                    </a:solidFill>
                  </a:tcPr>
                </a:tc>
                <a:tc>
                  <a:txBody>
                    <a:bodyPr/>
                    <a:lstStyle/>
                    <a:p>
                      <a:pPr marL="287655" algn="l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lang="de-DE" sz="1050" b="0" dirty="0">
                          <a:solidFill>
                            <a:srgbClr val="FFFFFF"/>
                          </a:solidFill>
                          <a:latin typeface="Poppins Light" panose="00000400000000000000" pitchFamily="2" charset="0"/>
                          <a:cs typeface="Poppins Light" panose="00000400000000000000" pitchFamily="2" charset="0"/>
                        </a:rPr>
                        <a:t>4.000</a:t>
                      </a:r>
                      <a:r>
                        <a:rPr sz="1050" b="0" dirty="0">
                          <a:solidFill>
                            <a:srgbClr val="FFFFFF"/>
                          </a:solidFill>
                          <a:latin typeface="Poppins Light" panose="00000400000000000000" pitchFamily="2" charset="0"/>
                          <a:cs typeface="Poppins Light" panose="00000400000000000000" pitchFamily="2" charset="0"/>
                        </a:rPr>
                        <a:t> </a:t>
                      </a:r>
                      <a:r>
                        <a:rPr sz="1050" b="0" spc="-50" dirty="0">
                          <a:solidFill>
                            <a:srgbClr val="FFFFFF"/>
                          </a:solidFill>
                          <a:latin typeface="Poppins Light" panose="00000400000000000000" pitchFamily="2" charset="0"/>
                          <a:cs typeface="Poppins Light" panose="00000400000000000000" pitchFamily="2" charset="0"/>
                        </a:rPr>
                        <a:t>€</a:t>
                      </a:r>
                      <a:r>
                        <a:rPr lang="de-DE" sz="1050" b="0" spc="-50" dirty="0">
                          <a:solidFill>
                            <a:srgbClr val="FFFFFF"/>
                          </a:solidFill>
                          <a:latin typeface="Poppins Light" panose="00000400000000000000" pitchFamily="2" charset="0"/>
                          <a:cs typeface="Poppins Light" panose="00000400000000000000" pitchFamily="2" charset="0"/>
                        </a:rPr>
                        <a:t> </a:t>
                      </a:r>
                      <a:endParaRPr sz="1050" dirty="0">
                        <a:latin typeface="Poppins Light" panose="00000400000000000000" pitchFamily="2" charset="0"/>
                        <a:cs typeface="Poppins Light" panose="00000400000000000000" pitchFamily="2" charset="0"/>
                      </a:endParaRPr>
                    </a:p>
                  </a:txBody>
                  <a:tcPr marL="0" marR="0" marT="749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91C4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502"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lang="de-DE" sz="1050" b="0" dirty="0">
                          <a:solidFill>
                            <a:srgbClr val="FFFFFF"/>
                          </a:solidFill>
                          <a:latin typeface="Poppins Light" panose="00000400000000000000" pitchFamily="2" charset="0"/>
                          <a:cs typeface="Poppins Light" panose="00000400000000000000" pitchFamily="2" charset="0"/>
                        </a:rPr>
                        <a:t>Price</a:t>
                      </a:r>
                      <a:r>
                        <a:rPr sz="1050" b="0" spc="-5" dirty="0">
                          <a:solidFill>
                            <a:srgbClr val="FFFFFF"/>
                          </a:solidFill>
                          <a:latin typeface="Poppins Light" panose="00000400000000000000" pitchFamily="2" charset="0"/>
                          <a:cs typeface="Poppins Light" panose="00000400000000000000" pitchFamily="2" charset="0"/>
                        </a:rPr>
                        <a:t> </a:t>
                      </a:r>
                      <a:r>
                        <a:rPr sz="1050" b="0" dirty="0">
                          <a:solidFill>
                            <a:srgbClr val="FFFFFF"/>
                          </a:solidFill>
                          <a:latin typeface="Poppins Light" panose="00000400000000000000" pitchFamily="2" charset="0"/>
                          <a:cs typeface="Poppins Light" panose="00000400000000000000" pitchFamily="2" charset="0"/>
                        </a:rPr>
                        <a:t>(</a:t>
                      </a:r>
                      <a:r>
                        <a:rPr lang="de-DE" sz="1050" b="0" dirty="0">
                          <a:solidFill>
                            <a:srgbClr val="FFFFFF"/>
                          </a:solidFill>
                          <a:latin typeface="Poppins Light" panose="00000400000000000000" pitchFamily="2" charset="0"/>
                          <a:cs typeface="Poppins Light" panose="00000400000000000000" pitchFamily="2" charset="0"/>
                        </a:rPr>
                        <a:t>excl. VAT</a:t>
                      </a:r>
                      <a:r>
                        <a:rPr sz="1050" b="0" dirty="0">
                          <a:solidFill>
                            <a:srgbClr val="FFFFFF"/>
                          </a:solidFill>
                          <a:latin typeface="Poppins Light" panose="00000400000000000000" pitchFamily="2" charset="0"/>
                          <a:cs typeface="Poppins Light" panose="00000400000000000000" pitchFamily="2" charset="0"/>
                        </a:rPr>
                        <a:t>)</a:t>
                      </a:r>
                      <a:r>
                        <a:rPr lang="de-DE" sz="1050" b="0" dirty="0">
                          <a:solidFill>
                            <a:srgbClr val="FFFFFF"/>
                          </a:solidFill>
                          <a:latin typeface="Poppins Light" panose="00000400000000000000" pitchFamily="2" charset="0"/>
                          <a:cs typeface="Poppins Light" panose="00000400000000000000" pitchFamily="2" charset="0"/>
                        </a:rPr>
                        <a:t> – </a:t>
                      </a:r>
                      <a:r>
                        <a:rPr lang="de-DE" sz="1050" b="0" dirty="0" err="1">
                          <a:solidFill>
                            <a:srgbClr val="FFFFFF"/>
                          </a:solidFill>
                          <a:latin typeface="Poppins Light" panose="00000400000000000000" pitchFamily="2" charset="0"/>
                          <a:cs typeface="Poppins Light" panose="00000400000000000000" pitchFamily="2" charset="0"/>
                        </a:rPr>
                        <a:t>for</a:t>
                      </a:r>
                      <a:r>
                        <a:rPr lang="de-DE" sz="1050" b="0" dirty="0">
                          <a:solidFill>
                            <a:srgbClr val="FFFFFF"/>
                          </a:solidFill>
                          <a:latin typeface="Poppins Light" panose="00000400000000000000" pitchFamily="2" charset="0"/>
                          <a:cs typeface="Poppins Light" panose="00000400000000000000" pitchFamily="2" charset="0"/>
                        </a:rPr>
                        <a:t> Non-GSE Members</a:t>
                      </a:r>
                      <a:endParaRPr sz="1050" dirty="0">
                        <a:latin typeface="Poppins Light" panose="00000400000000000000" pitchFamily="2" charset="0"/>
                        <a:cs typeface="Poppins Light" panose="00000400000000000000" pitchFamily="2" charset="0"/>
                      </a:endParaRPr>
                    </a:p>
                  </a:txBody>
                  <a:tcPr marL="0" marR="0" marT="749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91C42"/>
                    </a:solidFill>
                  </a:tcPr>
                </a:tc>
                <a:tc>
                  <a:txBody>
                    <a:bodyPr/>
                    <a:lstStyle/>
                    <a:p>
                      <a:pPr marL="287655" algn="l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lang="de-DE" sz="1050" b="0" dirty="0">
                          <a:solidFill>
                            <a:srgbClr val="FFFFFF"/>
                          </a:solidFill>
                          <a:latin typeface="Poppins Light" panose="00000400000000000000" pitchFamily="2" charset="0"/>
                          <a:cs typeface="Poppins Light" panose="00000400000000000000" pitchFamily="2" charset="0"/>
                        </a:rPr>
                        <a:t>5.000</a:t>
                      </a:r>
                      <a:r>
                        <a:rPr sz="1050" b="0" dirty="0">
                          <a:solidFill>
                            <a:srgbClr val="FFFFFF"/>
                          </a:solidFill>
                          <a:latin typeface="Poppins Light" panose="00000400000000000000" pitchFamily="2" charset="0"/>
                          <a:cs typeface="Poppins Light" panose="00000400000000000000" pitchFamily="2" charset="0"/>
                        </a:rPr>
                        <a:t> </a:t>
                      </a:r>
                      <a:r>
                        <a:rPr sz="1050" b="0" spc="-50" dirty="0">
                          <a:solidFill>
                            <a:srgbClr val="FFFFFF"/>
                          </a:solidFill>
                          <a:latin typeface="Poppins Light" panose="00000400000000000000" pitchFamily="2" charset="0"/>
                          <a:cs typeface="Poppins Light" panose="00000400000000000000" pitchFamily="2" charset="0"/>
                        </a:rPr>
                        <a:t>€</a:t>
                      </a:r>
                      <a:r>
                        <a:rPr lang="de-DE" sz="1050" b="0" spc="-50" dirty="0">
                          <a:solidFill>
                            <a:srgbClr val="FFFFFF"/>
                          </a:solidFill>
                          <a:latin typeface="Poppins Light" panose="00000400000000000000" pitchFamily="2" charset="0"/>
                          <a:cs typeface="Poppins Light" panose="00000400000000000000" pitchFamily="2" charset="0"/>
                        </a:rPr>
                        <a:t> </a:t>
                      </a:r>
                      <a:endParaRPr sz="1050" dirty="0">
                        <a:latin typeface="Poppins Light" panose="00000400000000000000" pitchFamily="2" charset="0"/>
                        <a:cs typeface="Poppins Light" panose="00000400000000000000" pitchFamily="2" charset="0"/>
                      </a:endParaRPr>
                    </a:p>
                  </a:txBody>
                  <a:tcPr marL="0" marR="0" marT="7493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91C4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2164701"/>
                  </a:ext>
                </a:extLst>
              </a:tr>
            </a:tbl>
          </a:graphicData>
        </a:graphic>
      </p:graphicFrame>
      <p:sp>
        <p:nvSpPr>
          <p:cNvPr id="20" name="Textfeld 19">
            <a:extLst>
              <a:ext uri="{FF2B5EF4-FFF2-40B4-BE49-F238E27FC236}">
                <a16:creationId xmlns:a16="http://schemas.microsoft.com/office/drawing/2014/main" id="{B5A7CEE8-3322-6514-815B-7E3A7501A487}"/>
              </a:ext>
            </a:extLst>
          </p:cNvPr>
          <p:cNvSpPr txBox="1"/>
          <p:nvPr/>
        </p:nvSpPr>
        <p:spPr>
          <a:xfrm>
            <a:off x="108074" y="4869806"/>
            <a:ext cx="3912392" cy="14773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rgbClr val="091C42"/>
                </a:solidFill>
                <a:latin typeface="Poppins Light" panose="00000400000000000000" pitchFamily="2" charset="0"/>
                <a:ea typeface="Open Sans Light" panose="020B0306030504020204" pitchFamily="34" charset="0"/>
                <a:cs typeface="Poppins Light" panose="00000400000000000000" pitchFamily="2" charset="0"/>
              </a:rPr>
              <a:t>The digital </a:t>
            </a:r>
            <a:r>
              <a:rPr lang="en-US" sz="900" dirty="0" err="1">
                <a:solidFill>
                  <a:srgbClr val="091C42"/>
                </a:solidFill>
                <a:latin typeface="Poppins Light" panose="00000400000000000000" pitchFamily="2" charset="0"/>
                <a:ea typeface="Open Sans Light" panose="020B0306030504020204" pitchFamily="34" charset="0"/>
                <a:cs typeface="Poppins Light" panose="00000400000000000000" pitchFamily="2" charset="0"/>
              </a:rPr>
              <a:t>touchtable</a:t>
            </a:r>
            <a:r>
              <a:rPr lang="en-US" sz="900" dirty="0">
                <a:solidFill>
                  <a:srgbClr val="091C42"/>
                </a:solidFill>
                <a:latin typeface="Poppins Light" panose="00000400000000000000" pitchFamily="2" charset="0"/>
                <a:ea typeface="Open Sans Light" panose="020B0306030504020204" pitchFamily="34" charset="0"/>
                <a:cs typeface="Poppins Light" panose="00000400000000000000" pitchFamily="2" charset="0"/>
              </a:rPr>
              <a:t> with air hockey game provides fast-paced duels, smiling faces, and captivated looks – right in the middle of the event action.</a:t>
            </a:r>
          </a:p>
          <a:p>
            <a:br>
              <a:rPr lang="en-US" sz="900" dirty="0">
                <a:solidFill>
                  <a:srgbClr val="091C42"/>
                </a:solidFill>
                <a:latin typeface="Poppins Light" panose="00000400000000000000" pitchFamily="2" charset="0"/>
                <a:ea typeface="Open Sans Light" panose="020B0306030504020204" pitchFamily="34" charset="0"/>
                <a:cs typeface="Poppins Light" panose="00000400000000000000" pitchFamily="2" charset="0"/>
              </a:rPr>
            </a:br>
            <a:r>
              <a:rPr lang="en-US" sz="900" dirty="0">
                <a:solidFill>
                  <a:srgbClr val="091C42"/>
                </a:solidFill>
                <a:latin typeface="Poppins Light" panose="00000400000000000000" pitchFamily="2" charset="0"/>
                <a:ea typeface="Open Sans Light" panose="020B0306030504020204" pitchFamily="34" charset="0"/>
                <a:cs typeface="Poppins Light" panose="00000400000000000000" pitchFamily="2" charset="0"/>
              </a:rPr>
              <a:t>While visitors engage in exciting matches, sponsor branding is prominently visible on the playing field and closely linked to the player experience. Perfect for a modern, dynamic brand presence that not only stands out but also excites.</a:t>
            </a:r>
          </a:p>
          <a:p>
            <a:r>
              <a:rPr lang="en-US" sz="900" dirty="0">
                <a:solidFill>
                  <a:srgbClr val="091C42"/>
                </a:solidFill>
                <a:latin typeface="Poppins Light" panose="00000400000000000000" pitchFamily="2" charset="0"/>
                <a:ea typeface="Open Sans Light" panose="020B0306030504020204" pitchFamily="34" charset="0"/>
                <a:cs typeface="Poppins Light" panose="00000400000000000000" pitchFamily="2" charset="0"/>
              </a:rPr>
              <a:t>An interactive highlight that’s fun, connects people – and leaves a lasting impression of the sponsor.</a:t>
            </a:r>
          </a:p>
        </p:txBody>
      </p:sp>
      <p:pic>
        <p:nvPicPr>
          <p:cNvPr id="22" name="Grafik 21" descr="Marke 3 Silhouette">
            <a:extLst>
              <a:ext uri="{FF2B5EF4-FFF2-40B4-BE49-F238E27FC236}">
                <a16:creationId xmlns:a16="http://schemas.microsoft.com/office/drawing/2014/main" id="{BC2917B3-25B3-D161-E54F-860B2A50FA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58851" y="3601682"/>
            <a:ext cx="457200" cy="457200"/>
          </a:xfrm>
          <a:prstGeom prst="rect">
            <a:avLst/>
          </a:prstGeom>
        </p:spPr>
      </p:pic>
      <p:pic>
        <p:nvPicPr>
          <p:cNvPr id="23" name="Grafik 22" descr="Marke 1 Silhouette">
            <a:extLst>
              <a:ext uri="{FF2B5EF4-FFF2-40B4-BE49-F238E27FC236}">
                <a16:creationId xmlns:a16="http://schemas.microsoft.com/office/drawing/2014/main" id="{446806A9-42FA-8F34-AE30-CB52926B34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244278" y="1337447"/>
            <a:ext cx="457202" cy="457202"/>
          </a:xfrm>
          <a:prstGeom prst="rect">
            <a:avLst/>
          </a:prstGeom>
        </p:spPr>
      </p:pic>
      <p:pic>
        <p:nvPicPr>
          <p:cNvPr id="24" name="Grafik 23" descr="Abzeichen Silhouette">
            <a:extLst>
              <a:ext uri="{FF2B5EF4-FFF2-40B4-BE49-F238E27FC236}">
                <a16:creationId xmlns:a16="http://schemas.microsoft.com/office/drawing/2014/main" id="{4B6728FE-CAAD-B06F-2C1C-F05214AE198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360862" y="1324102"/>
            <a:ext cx="476277" cy="476277"/>
          </a:xfrm>
          <a:prstGeom prst="rect">
            <a:avLst/>
          </a:prstGeom>
        </p:spPr>
      </p:pic>
      <p:pic>
        <p:nvPicPr>
          <p:cNvPr id="25" name="Grafik 24" descr="Marke 4 Silhouette">
            <a:extLst>
              <a:ext uri="{FF2B5EF4-FFF2-40B4-BE49-F238E27FC236}">
                <a16:creationId xmlns:a16="http://schemas.microsoft.com/office/drawing/2014/main" id="{25E25F30-2F25-1EB9-A067-151CB846817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379939" y="4173890"/>
            <a:ext cx="457200" cy="457200"/>
          </a:xfrm>
          <a:prstGeom prst="rect">
            <a:avLst/>
          </a:prstGeom>
        </p:spPr>
      </p:pic>
      <p:pic>
        <p:nvPicPr>
          <p:cNvPr id="1026" name="Grafik 1">
            <a:extLst>
              <a:ext uri="{FF2B5EF4-FFF2-40B4-BE49-F238E27FC236}">
                <a16:creationId xmlns:a16="http://schemas.microsoft.com/office/drawing/2014/main" id="{46D78524-3C13-3DD8-1004-AA40E958F7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6407" y="1300558"/>
            <a:ext cx="1414384" cy="240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Grafik 26">
            <a:extLst>
              <a:ext uri="{FF2B5EF4-FFF2-40B4-BE49-F238E27FC236}">
                <a16:creationId xmlns:a16="http://schemas.microsoft.com/office/drawing/2014/main" id="{D9E37A49-49A0-6BA8-86FF-383F0D62F27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128677" y="3592717"/>
            <a:ext cx="1823341" cy="1839559"/>
          </a:xfrm>
          <a:prstGeom prst="rect">
            <a:avLst/>
          </a:prstGeom>
        </p:spPr>
      </p:pic>
      <p:pic>
        <p:nvPicPr>
          <p:cNvPr id="6" name="Grafik 5" descr="Ein Bild, das Text, Screenshot, Schrift, Marke enthält.&#10;&#10;KI-generierte Inhalte können fehlerhaft sein.">
            <a:extLst>
              <a:ext uri="{FF2B5EF4-FFF2-40B4-BE49-F238E27FC236}">
                <a16:creationId xmlns:a16="http://schemas.microsoft.com/office/drawing/2014/main" id="{6DEF3F50-DEFA-6F28-CEE1-465651ACE81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0585" y="3958135"/>
            <a:ext cx="1823341" cy="1823341"/>
          </a:xfrm>
          <a:prstGeom prst="rect">
            <a:avLst/>
          </a:prstGeom>
        </p:spPr>
      </p:pic>
      <p:pic>
        <p:nvPicPr>
          <p:cNvPr id="2" name="Grafik 1" descr="Ein Bild, das Blechdose, Aluminiumdose, Person, Getränkedose enthält.&#10;&#10;KI-generierte Inhalte können fehlerhaft sein.">
            <a:extLst>
              <a:ext uri="{FF2B5EF4-FFF2-40B4-BE49-F238E27FC236}">
                <a16:creationId xmlns:a16="http://schemas.microsoft.com/office/drawing/2014/main" id="{57F7DC18-7C87-2E6F-053C-37AB4DC9C35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154"/>
          <a:stretch>
            <a:fillRect/>
          </a:stretch>
        </p:blipFill>
        <p:spPr>
          <a:xfrm>
            <a:off x="4131632" y="1316845"/>
            <a:ext cx="1820386" cy="1179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8898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19AA81-1241-85DD-FBD6-FEF0613C2F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14">
            <a:extLst>
              <a:ext uri="{FF2B5EF4-FFF2-40B4-BE49-F238E27FC236}">
                <a16:creationId xmlns:a16="http://schemas.microsoft.com/office/drawing/2014/main" id="{60534E5D-7906-9C80-7A42-1C4487BC92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5971227"/>
              </p:ext>
            </p:extLst>
          </p:nvPr>
        </p:nvGraphicFramePr>
        <p:xfrm>
          <a:off x="6215339" y="4015387"/>
          <a:ext cx="3912392" cy="142585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904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19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7557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300" dirty="0">
                        <a:latin typeface="Poppins Light" panose="00000400000000000000" pitchFamily="2" charset="0"/>
                        <a:cs typeface="Poppins Light" panose="00000400000000000000" pitchFamily="2" charset="0"/>
                      </a:endParaRPr>
                    </a:p>
                    <a:p>
                      <a:pPr marL="107950">
                        <a:lnSpc>
                          <a:spcPct val="100000"/>
                        </a:lnSpc>
                      </a:pPr>
                      <a:r>
                        <a:rPr lang="de-DE" sz="1100" b="0" spc="-10" dirty="0">
                          <a:solidFill>
                            <a:srgbClr val="FFFFFF"/>
                          </a:solidFill>
                          <a:latin typeface="Poppins Medium" panose="00000600000000000000" pitchFamily="2" charset="0"/>
                          <a:cs typeface="Poppins Medium" panose="00000600000000000000" pitchFamily="2" charset="0"/>
                        </a:rPr>
                        <a:t>Digital Badge </a:t>
                      </a:r>
                      <a:r>
                        <a:rPr lang="de-DE" sz="1100" b="0" spc="-10" dirty="0" err="1">
                          <a:solidFill>
                            <a:srgbClr val="FFFFFF"/>
                          </a:solidFill>
                          <a:latin typeface="Poppins Medium" panose="00000600000000000000" pitchFamily="2" charset="0"/>
                          <a:cs typeface="Poppins Medium" panose="00000600000000000000" pitchFamily="2" charset="0"/>
                        </a:rPr>
                        <a:t>for</a:t>
                      </a:r>
                      <a:r>
                        <a:rPr lang="de-DE" sz="1100" b="0" spc="-10" dirty="0">
                          <a:solidFill>
                            <a:srgbClr val="FFFFFF"/>
                          </a:solidFill>
                          <a:latin typeface="Poppins Medium" panose="00000600000000000000" pitchFamily="2" charset="0"/>
                          <a:cs typeface="Poppins Medium" panose="00000600000000000000" pitchFamily="2" charset="0"/>
                        </a:rPr>
                        <a:t> Conference </a:t>
                      </a:r>
                      <a:r>
                        <a:rPr lang="de-DE" sz="1100" b="0" spc="-10" dirty="0" err="1">
                          <a:solidFill>
                            <a:srgbClr val="FFFFFF"/>
                          </a:solidFill>
                          <a:latin typeface="Poppins Medium" panose="00000600000000000000" pitchFamily="2" charset="0"/>
                          <a:cs typeface="Poppins Medium" panose="00000600000000000000" pitchFamily="2" charset="0"/>
                        </a:rPr>
                        <a:t>Participation</a:t>
                      </a:r>
                      <a:br>
                        <a:rPr lang="de-DE" sz="1100" b="0" spc="-10" dirty="0">
                          <a:solidFill>
                            <a:srgbClr val="FFFFFF"/>
                          </a:solidFill>
                          <a:latin typeface="Poppins Medium" panose="00000600000000000000" pitchFamily="2" charset="0"/>
                          <a:cs typeface="Poppins Medium" panose="00000600000000000000" pitchFamily="2" charset="0"/>
                        </a:rPr>
                      </a:br>
                      <a:r>
                        <a:rPr lang="de-DE" sz="1100" b="0" i="1" spc="-10" dirty="0">
                          <a:solidFill>
                            <a:srgbClr val="FFFFFF"/>
                          </a:solidFill>
                          <a:latin typeface="Poppins Medium" panose="00000600000000000000" pitchFamily="2" charset="0"/>
                          <a:cs typeface="Poppins Medium" panose="00000600000000000000" pitchFamily="2" charset="0"/>
                        </a:rPr>
                        <a:t>(</a:t>
                      </a:r>
                      <a:r>
                        <a:rPr lang="de-DE" sz="1100" b="0" i="1" spc="-10" dirty="0" err="1">
                          <a:solidFill>
                            <a:srgbClr val="FFFFFF"/>
                          </a:solidFill>
                          <a:latin typeface="Poppins Medium" panose="00000600000000000000" pitchFamily="2" charset="0"/>
                          <a:cs typeface="Poppins Medium" panose="00000600000000000000" pitchFamily="2" charset="0"/>
                        </a:rPr>
                        <a:t>issued</a:t>
                      </a:r>
                      <a:r>
                        <a:rPr lang="de-DE" sz="1100" b="0" i="1" spc="-10" dirty="0">
                          <a:solidFill>
                            <a:srgbClr val="FFFFFF"/>
                          </a:solidFill>
                          <a:latin typeface="Poppins Medium" panose="00000600000000000000" pitchFamily="2" charset="0"/>
                          <a:cs typeface="Poppins Medium" panose="00000600000000000000" pitchFamily="2" charset="0"/>
                        </a:rPr>
                        <a:t> </a:t>
                      </a:r>
                      <a:r>
                        <a:rPr lang="de-DE" sz="1100" b="0" i="1" spc="-10" dirty="0" err="1">
                          <a:solidFill>
                            <a:srgbClr val="FFFFFF"/>
                          </a:solidFill>
                          <a:latin typeface="Poppins Medium" panose="00000600000000000000" pitchFamily="2" charset="0"/>
                          <a:cs typeface="Poppins Medium" panose="00000600000000000000" pitchFamily="2" charset="0"/>
                        </a:rPr>
                        <a:t>by</a:t>
                      </a:r>
                      <a:r>
                        <a:rPr lang="de-DE" sz="1100" b="0" i="1" spc="-10" dirty="0">
                          <a:solidFill>
                            <a:srgbClr val="FFFFFF"/>
                          </a:solidFill>
                          <a:latin typeface="Poppins Medium" panose="00000600000000000000" pitchFamily="2" charset="0"/>
                          <a:cs typeface="Poppins Medium" panose="00000600000000000000" pitchFamily="2" charset="0"/>
                        </a:rPr>
                        <a:t> </a:t>
                      </a:r>
                      <a:r>
                        <a:rPr lang="de-DE" sz="1100" b="0" i="1" spc="-10" dirty="0" err="1">
                          <a:solidFill>
                            <a:srgbClr val="FFFFFF"/>
                          </a:solidFill>
                          <a:latin typeface="Poppins Medium" panose="00000600000000000000" pitchFamily="2" charset="0"/>
                          <a:cs typeface="Poppins Medium" panose="00000600000000000000" pitchFamily="2" charset="0"/>
                        </a:rPr>
                        <a:t>Credly</a:t>
                      </a:r>
                      <a:r>
                        <a:rPr lang="de-DE" sz="1100" b="0" i="1" spc="-10" dirty="0">
                          <a:solidFill>
                            <a:srgbClr val="FFFFFF"/>
                          </a:solidFill>
                          <a:latin typeface="Poppins Medium" panose="00000600000000000000" pitchFamily="2" charset="0"/>
                          <a:cs typeface="Poppins Medium" panose="00000600000000000000" pitchFamily="2" charset="0"/>
                        </a:rPr>
                        <a:t> </a:t>
                      </a:r>
                      <a:r>
                        <a:rPr lang="de-DE" sz="1100" b="0" i="1" spc="-10" dirty="0" err="1">
                          <a:solidFill>
                            <a:srgbClr val="FFFFFF"/>
                          </a:solidFill>
                          <a:latin typeface="Poppins Medium" panose="00000600000000000000" pitchFamily="2" charset="0"/>
                          <a:cs typeface="Poppins Medium" panose="00000600000000000000" pitchFamily="2" charset="0"/>
                        </a:rPr>
                        <a:t>by</a:t>
                      </a:r>
                      <a:r>
                        <a:rPr lang="de-DE" sz="1100" b="0" i="1" spc="-10" dirty="0">
                          <a:solidFill>
                            <a:srgbClr val="FFFFFF"/>
                          </a:solidFill>
                          <a:latin typeface="Poppins Medium" panose="00000600000000000000" pitchFamily="2" charset="0"/>
                          <a:cs typeface="Poppins Medium" panose="00000600000000000000" pitchFamily="2" charset="0"/>
                        </a:rPr>
                        <a:t> Pearson)</a:t>
                      </a:r>
                    </a:p>
                    <a:p>
                      <a:pPr marL="107950">
                        <a:lnSpc>
                          <a:spcPct val="100000"/>
                        </a:lnSpc>
                      </a:pPr>
                      <a:endParaRPr sz="1100" dirty="0">
                        <a:latin typeface="Poppins Light" panose="00000400000000000000" pitchFamily="2" charset="0"/>
                        <a:cs typeface="Poppins Light" panose="00000400000000000000" pitchFamily="2" charset="0"/>
                      </a:endParaRPr>
                    </a:p>
                  </a:txBody>
                  <a:tcPr marL="0" marR="0" marT="38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21A3F8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3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8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1598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502"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lang="de-DE" sz="1050" b="0" dirty="0">
                          <a:solidFill>
                            <a:srgbClr val="FFFFFF"/>
                          </a:solidFill>
                          <a:latin typeface="Poppins Light" panose="00000400000000000000" pitchFamily="2" charset="0"/>
                          <a:cs typeface="Poppins Light" panose="00000400000000000000" pitchFamily="2" charset="0"/>
                        </a:rPr>
                        <a:t>Price</a:t>
                      </a:r>
                      <a:r>
                        <a:rPr sz="1050" b="0" spc="-5" dirty="0">
                          <a:solidFill>
                            <a:srgbClr val="FFFFFF"/>
                          </a:solidFill>
                          <a:latin typeface="Poppins Light" panose="00000400000000000000" pitchFamily="2" charset="0"/>
                          <a:cs typeface="Poppins Light" panose="00000400000000000000" pitchFamily="2" charset="0"/>
                        </a:rPr>
                        <a:t> </a:t>
                      </a:r>
                      <a:r>
                        <a:rPr sz="1050" b="0" dirty="0">
                          <a:solidFill>
                            <a:srgbClr val="FFFFFF"/>
                          </a:solidFill>
                          <a:latin typeface="Poppins Light" panose="00000400000000000000" pitchFamily="2" charset="0"/>
                          <a:cs typeface="Poppins Light" panose="00000400000000000000" pitchFamily="2" charset="0"/>
                        </a:rPr>
                        <a:t>(</a:t>
                      </a:r>
                      <a:r>
                        <a:rPr lang="de-DE" sz="1050" b="0" dirty="0">
                          <a:solidFill>
                            <a:srgbClr val="FFFFFF"/>
                          </a:solidFill>
                          <a:latin typeface="Poppins Light" panose="00000400000000000000" pitchFamily="2" charset="0"/>
                          <a:cs typeface="Poppins Light" panose="00000400000000000000" pitchFamily="2" charset="0"/>
                        </a:rPr>
                        <a:t>excl. VAT</a:t>
                      </a:r>
                      <a:r>
                        <a:rPr sz="1050" b="0" dirty="0">
                          <a:solidFill>
                            <a:srgbClr val="FFFFFF"/>
                          </a:solidFill>
                          <a:latin typeface="Poppins Light" panose="00000400000000000000" pitchFamily="2" charset="0"/>
                          <a:cs typeface="Poppins Light" panose="00000400000000000000" pitchFamily="2" charset="0"/>
                        </a:rPr>
                        <a:t>)</a:t>
                      </a:r>
                      <a:r>
                        <a:rPr lang="de-DE" sz="1050" b="0" dirty="0">
                          <a:solidFill>
                            <a:srgbClr val="FFFFFF"/>
                          </a:solidFill>
                          <a:latin typeface="Poppins Light" panose="00000400000000000000" pitchFamily="2" charset="0"/>
                          <a:cs typeface="Poppins Light" panose="00000400000000000000" pitchFamily="2" charset="0"/>
                        </a:rPr>
                        <a:t> – </a:t>
                      </a:r>
                      <a:r>
                        <a:rPr lang="de-DE" sz="1050" b="0" dirty="0" err="1">
                          <a:solidFill>
                            <a:srgbClr val="FFFFFF"/>
                          </a:solidFill>
                          <a:latin typeface="Poppins Light" panose="00000400000000000000" pitchFamily="2" charset="0"/>
                          <a:cs typeface="Poppins Light" panose="00000400000000000000" pitchFamily="2" charset="0"/>
                        </a:rPr>
                        <a:t>for</a:t>
                      </a:r>
                      <a:r>
                        <a:rPr lang="de-DE" sz="1050" b="0" dirty="0">
                          <a:solidFill>
                            <a:srgbClr val="FFFFFF"/>
                          </a:solidFill>
                          <a:latin typeface="Poppins Light" panose="00000400000000000000" pitchFamily="2" charset="0"/>
                          <a:cs typeface="Poppins Light" panose="00000400000000000000" pitchFamily="2" charset="0"/>
                        </a:rPr>
                        <a:t> GSE Members</a:t>
                      </a:r>
                      <a:endParaRPr sz="1050" dirty="0">
                        <a:latin typeface="Poppins Light" panose="00000400000000000000" pitchFamily="2" charset="0"/>
                        <a:cs typeface="Poppins Light" panose="00000400000000000000" pitchFamily="2" charset="0"/>
                      </a:endParaRPr>
                    </a:p>
                  </a:txBody>
                  <a:tcPr marL="0" marR="0" marT="749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91C42"/>
                    </a:solidFill>
                  </a:tcPr>
                </a:tc>
                <a:tc>
                  <a:txBody>
                    <a:bodyPr/>
                    <a:lstStyle/>
                    <a:p>
                      <a:pPr marL="287655" algn="l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lang="de-DE" sz="1050" b="0" dirty="0">
                          <a:solidFill>
                            <a:srgbClr val="FFFFFF"/>
                          </a:solidFill>
                          <a:latin typeface="Poppins Light" panose="00000400000000000000" pitchFamily="2" charset="0"/>
                          <a:cs typeface="Poppins Light" panose="00000400000000000000" pitchFamily="2" charset="0"/>
                        </a:rPr>
                        <a:t>7.000</a:t>
                      </a:r>
                      <a:r>
                        <a:rPr sz="1050" b="0" dirty="0">
                          <a:solidFill>
                            <a:srgbClr val="FFFFFF"/>
                          </a:solidFill>
                          <a:latin typeface="Poppins Light" panose="00000400000000000000" pitchFamily="2" charset="0"/>
                          <a:cs typeface="Poppins Light" panose="00000400000000000000" pitchFamily="2" charset="0"/>
                        </a:rPr>
                        <a:t> </a:t>
                      </a:r>
                      <a:r>
                        <a:rPr sz="1050" b="0" spc="-50" dirty="0">
                          <a:solidFill>
                            <a:srgbClr val="FFFFFF"/>
                          </a:solidFill>
                          <a:latin typeface="Poppins Light" panose="00000400000000000000" pitchFamily="2" charset="0"/>
                          <a:cs typeface="Poppins Light" panose="00000400000000000000" pitchFamily="2" charset="0"/>
                        </a:rPr>
                        <a:t>€</a:t>
                      </a:r>
                      <a:endParaRPr sz="1050" dirty="0">
                        <a:latin typeface="Poppins Light" panose="00000400000000000000" pitchFamily="2" charset="0"/>
                        <a:cs typeface="Poppins Light" panose="00000400000000000000" pitchFamily="2" charset="0"/>
                      </a:endParaRPr>
                    </a:p>
                  </a:txBody>
                  <a:tcPr marL="0" marR="0" marT="749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91C4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502"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lang="de-DE" sz="1050" b="0" dirty="0">
                          <a:solidFill>
                            <a:srgbClr val="FFFFFF"/>
                          </a:solidFill>
                          <a:latin typeface="Poppins Light" panose="00000400000000000000" pitchFamily="2" charset="0"/>
                          <a:cs typeface="Poppins Light" panose="00000400000000000000" pitchFamily="2" charset="0"/>
                        </a:rPr>
                        <a:t>Price</a:t>
                      </a:r>
                      <a:r>
                        <a:rPr sz="1050" b="0" spc="-5" dirty="0">
                          <a:solidFill>
                            <a:srgbClr val="FFFFFF"/>
                          </a:solidFill>
                          <a:latin typeface="Poppins Light" panose="00000400000000000000" pitchFamily="2" charset="0"/>
                          <a:cs typeface="Poppins Light" panose="00000400000000000000" pitchFamily="2" charset="0"/>
                        </a:rPr>
                        <a:t> </a:t>
                      </a:r>
                      <a:r>
                        <a:rPr sz="1050" b="0" dirty="0">
                          <a:solidFill>
                            <a:srgbClr val="FFFFFF"/>
                          </a:solidFill>
                          <a:latin typeface="Poppins Light" panose="00000400000000000000" pitchFamily="2" charset="0"/>
                          <a:cs typeface="Poppins Light" panose="00000400000000000000" pitchFamily="2" charset="0"/>
                        </a:rPr>
                        <a:t>(</a:t>
                      </a:r>
                      <a:r>
                        <a:rPr lang="de-DE" sz="1050" b="0" dirty="0">
                          <a:solidFill>
                            <a:srgbClr val="FFFFFF"/>
                          </a:solidFill>
                          <a:latin typeface="Poppins Light" panose="00000400000000000000" pitchFamily="2" charset="0"/>
                          <a:cs typeface="Poppins Light" panose="00000400000000000000" pitchFamily="2" charset="0"/>
                        </a:rPr>
                        <a:t>excl. VAT</a:t>
                      </a:r>
                      <a:r>
                        <a:rPr sz="1050" b="0" dirty="0">
                          <a:solidFill>
                            <a:srgbClr val="FFFFFF"/>
                          </a:solidFill>
                          <a:latin typeface="Poppins Light" panose="00000400000000000000" pitchFamily="2" charset="0"/>
                          <a:cs typeface="Poppins Light" panose="00000400000000000000" pitchFamily="2" charset="0"/>
                        </a:rPr>
                        <a:t>)</a:t>
                      </a:r>
                      <a:r>
                        <a:rPr lang="de-DE" sz="1050" b="0" dirty="0">
                          <a:solidFill>
                            <a:srgbClr val="FFFFFF"/>
                          </a:solidFill>
                          <a:latin typeface="Poppins Light" panose="00000400000000000000" pitchFamily="2" charset="0"/>
                          <a:cs typeface="Poppins Light" panose="00000400000000000000" pitchFamily="2" charset="0"/>
                        </a:rPr>
                        <a:t> – </a:t>
                      </a:r>
                      <a:r>
                        <a:rPr lang="de-DE" sz="1050" b="0" dirty="0" err="1">
                          <a:solidFill>
                            <a:srgbClr val="FFFFFF"/>
                          </a:solidFill>
                          <a:latin typeface="Poppins Light" panose="00000400000000000000" pitchFamily="2" charset="0"/>
                          <a:cs typeface="Poppins Light" panose="00000400000000000000" pitchFamily="2" charset="0"/>
                        </a:rPr>
                        <a:t>for</a:t>
                      </a:r>
                      <a:r>
                        <a:rPr lang="de-DE" sz="1050" b="0" dirty="0">
                          <a:solidFill>
                            <a:srgbClr val="FFFFFF"/>
                          </a:solidFill>
                          <a:latin typeface="Poppins Light" panose="00000400000000000000" pitchFamily="2" charset="0"/>
                          <a:cs typeface="Poppins Light" panose="00000400000000000000" pitchFamily="2" charset="0"/>
                        </a:rPr>
                        <a:t> Non-GSE Members</a:t>
                      </a:r>
                      <a:endParaRPr sz="1050" dirty="0">
                        <a:latin typeface="Poppins Light" panose="00000400000000000000" pitchFamily="2" charset="0"/>
                        <a:cs typeface="Poppins Light" panose="00000400000000000000" pitchFamily="2" charset="0"/>
                      </a:endParaRPr>
                    </a:p>
                  </a:txBody>
                  <a:tcPr marL="0" marR="0" marT="749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91C42"/>
                    </a:solidFill>
                  </a:tcPr>
                </a:tc>
                <a:tc>
                  <a:txBody>
                    <a:bodyPr/>
                    <a:lstStyle/>
                    <a:p>
                      <a:pPr marL="287655" algn="l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lang="de-DE" sz="1050" b="0" dirty="0">
                          <a:solidFill>
                            <a:srgbClr val="FFFFFF"/>
                          </a:solidFill>
                          <a:latin typeface="Poppins Light" panose="00000400000000000000" pitchFamily="2" charset="0"/>
                          <a:cs typeface="Poppins Light" panose="00000400000000000000" pitchFamily="2" charset="0"/>
                        </a:rPr>
                        <a:t>8.000</a:t>
                      </a:r>
                      <a:r>
                        <a:rPr sz="1050" b="0" dirty="0">
                          <a:solidFill>
                            <a:srgbClr val="FFFFFF"/>
                          </a:solidFill>
                          <a:latin typeface="Poppins Light" panose="00000400000000000000" pitchFamily="2" charset="0"/>
                          <a:cs typeface="Poppins Light" panose="00000400000000000000" pitchFamily="2" charset="0"/>
                        </a:rPr>
                        <a:t> </a:t>
                      </a:r>
                      <a:r>
                        <a:rPr sz="1050" b="0" spc="-50" dirty="0">
                          <a:solidFill>
                            <a:srgbClr val="FFFFFF"/>
                          </a:solidFill>
                          <a:latin typeface="Poppins Light" panose="00000400000000000000" pitchFamily="2" charset="0"/>
                          <a:cs typeface="Poppins Light" panose="00000400000000000000" pitchFamily="2" charset="0"/>
                        </a:rPr>
                        <a:t>€</a:t>
                      </a:r>
                      <a:endParaRPr sz="1050" dirty="0">
                        <a:latin typeface="Poppins Light" panose="00000400000000000000" pitchFamily="2" charset="0"/>
                        <a:cs typeface="Poppins Light" panose="00000400000000000000" pitchFamily="2" charset="0"/>
                      </a:endParaRPr>
                    </a:p>
                  </a:txBody>
                  <a:tcPr marL="0" marR="0" marT="7493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91C4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2164701"/>
                  </a:ext>
                </a:extLst>
              </a:tr>
            </a:tbl>
          </a:graphicData>
        </a:graphic>
      </p:graphicFrame>
      <p:sp>
        <p:nvSpPr>
          <p:cNvPr id="5" name="Textfeld 4">
            <a:extLst>
              <a:ext uri="{FF2B5EF4-FFF2-40B4-BE49-F238E27FC236}">
                <a16:creationId xmlns:a16="http://schemas.microsoft.com/office/drawing/2014/main" id="{68F14E33-75EF-82D1-D06A-6D3A4E4993BD}"/>
              </a:ext>
            </a:extLst>
          </p:cNvPr>
          <p:cNvSpPr txBox="1"/>
          <p:nvPr/>
        </p:nvSpPr>
        <p:spPr>
          <a:xfrm>
            <a:off x="6215339" y="5497159"/>
            <a:ext cx="3912392" cy="13388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rgbClr val="091C42"/>
                </a:solidFill>
                <a:latin typeface="Poppins Light" panose="00000400000000000000" pitchFamily="2" charset="0"/>
                <a:ea typeface="Open Sans Light" panose="020B0306030504020204" pitchFamily="34" charset="0"/>
                <a:cs typeface="Poppins Light" panose="00000400000000000000" pitchFamily="2" charset="0"/>
              </a:rPr>
              <a:t>Give participants a powerful way to showcase their learning success – and place your brand right at the heart of their professional recognition.</a:t>
            </a:r>
            <a:br>
              <a:rPr lang="en-US" sz="900" dirty="0">
                <a:solidFill>
                  <a:srgbClr val="091C42"/>
                </a:solidFill>
                <a:latin typeface="Poppins Light" panose="00000400000000000000" pitchFamily="2" charset="0"/>
                <a:ea typeface="Open Sans Light" panose="020B0306030504020204" pitchFamily="34" charset="0"/>
                <a:cs typeface="Poppins Light" panose="00000400000000000000" pitchFamily="2" charset="0"/>
              </a:rPr>
            </a:br>
            <a:r>
              <a:rPr lang="en-US" sz="900" dirty="0">
                <a:solidFill>
                  <a:srgbClr val="091C42"/>
                </a:solidFill>
                <a:latin typeface="Poppins Light" panose="00000400000000000000" pitchFamily="2" charset="0"/>
                <a:ea typeface="Open Sans Light" panose="020B0306030504020204" pitchFamily="34" charset="0"/>
                <a:cs typeface="Poppins Light" panose="00000400000000000000" pitchFamily="2" charset="0"/>
              </a:rPr>
              <a:t>The digital certificate, including your logo, can easily be shared on platforms like LinkedIn, reaching a wide audience of peers, professionals, and decision-makers.</a:t>
            </a:r>
            <a:br>
              <a:rPr lang="en-US" sz="900" dirty="0">
                <a:solidFill>
                  <a:srgbClr val="091C42"/>
                </a:solidFill>
                <a:latin typeface="Poppins Light" panose="00000400000000000000" pitchFamily="2" charset="0"/>
                <a:ea typeface="Open Sans Light" panose="020B0306030504020204" pitchFamily="34" charset="0"/>
                <a:cs typeface="Poppins Light" panose="00000400000000000000" pitchFamily="2" charset="0"/>
              </a:rPr>
            </a:br>
            <a:r>
              <a:rPr lang="en-US" sz="900" dirty="0">
                <a:solidFill>
                  <a:srgbClr val="091C42"/>
                </a:solidFill>
                <a:latin typeface="Poppins Light" panose="00000400000000000000" pitchFamily="2" charset="0"/>
                <a:ea typeface="Open Sans Light" panose="020B0306030504020204" pitchFamily="34" charset="0"/>
                <a:cs typeface="Poppins Light" panose="00000400000000000000" pitchFamily="2" charset="0"/>
              </a:rPr>
              <a:t>A lasting brand presence that reinforces your company’s commitment to innovation, education, and industry development.</a:t>
            </a:r>
            <a:endParaRPr lang="de-DE" sz="900" i="1" dirty="0">
              <a:solidFill>
                <a:srgbClr val="091C42"/>
              </a:solidFill>
              <a:latin typeface="Poppins Light" panose="00000400000000000000" pitchFamily="2" charset="0"/>
              <a:ea typeface="Open Sans Light" panose="020B0306030504020204" pitchFamily="34" charset="0"/>
              <a:cs typeface="Poppins Light" panose="00000400000000000000" pitchFamily="2" charset="0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68A9E58C-ACAB-1B18-2E3F-B1455B103471}"/>
              </a:ext>
            </a:extLst>
          </p:cNvPr>
          <p:cNvSpPr txBox="1"/>
          <p:nvPr/>
        </p:nvSpPr>
        <p:spPr>
          <a:xfrm>
            <a:off x="2186915" y="157426"/>
            <a:ext cx="78181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>
                <a:solidFill>
                  <a:schemeClr val="bg1">
                    <a:lumMod val="95000"/>
                  </a:schemeClr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Add-On Sponsorship Options </a:t>
            </a:r>
            <a:br>
              <a:rPr lang="de-DE" sz="2800" dirty="0">
                <a:solidFill>
                  <a:schemeClr val="bg1">
                    <a:lumMod val="95000"/>
                  </a:schemeClr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</a:br>
            <a:r>
              <a:rPr lang="de-DE" sz="2000" dirty="0">
                <a:solidFill>
                  <a:srgbClr val="FE8200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WITHOUT a Sponsorship Package – </a:t>
            </a:r>
            <a:r>
              <a:rPr lang="de-DE" sz="2000" dirty="0" err="1">
                <a:solidFill>
                  <a:srgbClr val="FE8200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first</a:t>
            </a:r>
            <a:r>
              <a:rPr lang="de-DE" sz="2000" dirty="0">
                <a:solidFill>
                  <a:srgbClr val="FE8200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 </a:t>
            </a:r>
            <a:r>
              <a:rPr lang="de-DE" sz="2000" dirty="0" err="1">
                <a:solidFill>
                  <a:srgbClr val="FE8200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come</a:t>
            </a:r>
            <a:r>
              <a:rPr lang="de-DE" sz="2000" dirty="0">
                <a:solidFill>
                  <a:srgbClr val="FE8200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, </a:t>
            </a:r>
            <a:r>
              <a:rPr lang="de-DE" sz="2000" dirty="0" err="1">
                <a:solidFill>
                  <a:srgbClr val="FE8200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first</a:t>
            </a:r>
            <a:r>
              <a:rPr lang="de-DE" sz="2000" dirty="0">
                <a:solidFill>
                  <a:srgbClr val="FE8200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 </a:t>
            </a:r>
            <a:r>
              <a:rPr lang="de-DE" sz="2000" dirty="0" err="1">
                <a:solidFill>
                  <a:srgbClr val="FE8200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served</a:t>
            </a:r>
            <a:endParaRPr lang="de-DE" sz="2000" dirty="0">
              <a:solidFill>
                <a:srgbClr val="FE8200"/>
              </a:solidFill>
              <a:latin typeface="Poppins Medium" panose="00000600000000000000" pitchFamily="2" charset="0"/>
              <a:cs typeface="Poppins Medium" panose="00000600000000000000" pitchFamily="2" charset="0"/>
            </a:endParaRPr>
          </a:p>
        </p:txBody>
      </p:sp>
      <p:graphicFrame>
        <p:nvGraphicFramePr>
          <p:cNvPr id="7" name="object 14">
            <a:extLst>
              <a:ext uri="{FF2B5EF4-FFF2-40B4-BE49-F238E27FC236}">
                <a16:creationId xmlns:a16="http://schemas.microsoft.com/office/drawing/2014/main" id="{6F8CD494-C401-7691-3168-7C2F585BC8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6214"/>
              </p:ext>
            </p:extLst>
          </p:nvPr>
        </p:nvGraphicFramePr>
        <p:xfrm>
          <a:off x="94827" y="1286881"/>
          <a:ext cx="3912392" cy="125821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904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19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8131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300" dirty="0">
                        <a:latin typeface="Poppins Light" panose="00000400000000000000" pitchFamily="2" charset="0"/>
                        <a:cs typeface="Poppins Light" panose="00000400000000000000" pitchFamily="2" charset="0"/>
                      </a:endParaRPr>
                    </a:p>
                    <a:p>
                      <a:pPr marL="107950">
                        <a:lnSpc>
                          <a:spcPct val="100000"/>
                        </a:lnSpc>
                      </a:pPr>
                      <a:r>
                        <a:rPr lang="de-DE" sz="1100" b="0" spc="-10" dirty="0">
                          <a:solidFill>
                            <a:srgbClr val="FFFFFF"/>
                          </a:solidFill>
                          <a:latin typeface="Poppins Medium" panose="00000600000000000000" pitchFamily="2" charset="0"/>
                          <a:cs typeface="Poppins Medium" panose="00000600000000000000" pitchFamily="2" charset="0"/>
                        </a:rPr>
                        <a:t>Soft </a:t>
                      </a:r>
                      <a:r>
                        <a:rPr lang="de-DE" sz="1100" b="0" spc="-10" dirty="0" err="1">
                          <a:solidFill>
                            <a:srgbClr val="FFFFFF"/>
                          </a:solidFill>
                          <a:latin typeface="Poppins Medium" panose="00000600000000000000" pitchFamily="2" charset="0"/>
                          <a:cs typeface="Poppins Medium" panose="00000600000000000000" pitchFamily="2" charset="0"/>
                        </a:rPr>
                        <a:t>drinks</a:t>
                      </a:r>
                      <a:r>
                        <a:rPr lang="de-DE" sz="1100" b="0" spc="-10" dirty="0">
                          <a:solidFill>
                            <a:srgbClr val="FFFFFF"/>
                          </a:solidFill>
                          <a:latin typeface="Poppins Medium" panose="00000600000000000000" pitchFamily="2" charset="0"/>
                          <a:cs typeface="Poppins Medium" panose="00000600000000000000" pitchFamily="2" charset="0"/>
                        </a:rPr>
                        <a:t>-Table </a:t>
                      </a:r>
                      <a:r>
                        <a:rPr lang="de-DE" sz="1100" b="0" spc="-10" dirty="0" err="1">
                          <a:solidFill>
                            <a:srgbClr val="FFFFFF"/>
                          </a:solidFill>
                          <a:latin typeface="Poppins Medium" panose="00000600000000000000" pitchFamily="2" charset="0"/>
                          <a:cs typeface="Poppins Medium" panose="00000600000000000000" pitchFamily="2" charset="0"/>
                        </a:rPr>
                        <a:t>for</a:t>
                      </a:r>
                      <a:r>
                        <a:rPr lang="de-DE" sz="1100" b="0" spc="-10" dirty="0">
                          <a:solidFill>
                            <a:srgbClr val="FFFFFF"/>
                          </a:solidFill>
                          <a:latin typeface="Poppins Medium" panose="00000600000000000000" pitchFamily="2" charset="0"/>
                          <a:cs typeface="Poppins Medium" panose="00000600000000000000" pitchFamily="2" charset="0"/>
                        </a:rPr>
                        <a:t> all </a:t>
                      </a:r>
                      <a:r>
                        <a:rPr lang="de-DE" sz="1100" b="0" spc="-10" dirty="0" err="1">
                          <a:solidFill>
                            <a:srgbClr val="FFFFFF"/>
                          </a:solidFill>
                          <a:latin typeface="Poppins Medium" panose="00000600000000000000" pitchFamily="2" charset="0"/>
                          <a:cs typeface="Poppins Medium" panose="00000600000000000000" pitchFamily="2" charset="0"/>
                        </a:rPr>
                        <a:t>participants</a:t>
                      </a:r>
                      <a:endParaRPr lang="de-DE" sz="1100" b="0" i="1" spc="-10" dirty="0">
                        <a:solidFill>
                          <a:srgbClr val="FFFFFF"/>
                        </a:solidFill>
                        <a:latin typeface="Poppins Medium" panose="00000600000000000000" pitchFamily="2" charset="0"/>
                        <a:cs typeface="Poppins Medium" panose="00000600000000000000" pitchFamily="2" charset="0"/>
                      </a:endParaRPr>
                    </a:p>
                    <a:p>
                      <a:pPr marL="107950">
                        <a:lnSpc>
                          <a:spcPct val="100000"/>
                        </a:lnSpc>
                      </a:pPr>
                      <a:endParaRPr sz="1100" dirty="0">
                        <a:latin typeface="Poppins Light" panose="00000400000000000000" pitchFamily="2" charset="0"/>
                        <a:cs typeface="Poppins Light" panose="00000400000000000000" pitchFamily="2" charset="0"/>
                      </a:endParaRPr>
                    </a:p>
                  </a:txBody>
                  <a:tcPr marL="0" marR="0" marT="38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21A3F8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3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8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1598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502"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lang="de-DE" sz="1050" b="0" dirty="0">
                          <a:solidFill>
                            <a:srgbClr val="FFFFFF"/>
                          </a:solidFill>
                          <a:latin typeface="Poppins Light" panose="00000400000000000000" pitchFamily="2" charset="0"/>
                          <a:cs typeface="Poppins Light" panose="00000400000000000000" pitchFamily="2" charset="0"/>
                        </a:rPr>
                        <a:t>Price</a:t>
                      </a:r>
                      <a:r>
                        <a:rPr sz="1050" b="0" spc="-5" dirty="0">
                          <a:solidFill>
                            <a:srgbClr val="FFFFFF"/>
                          </a:solidFill>
                          <a:latin typeface="Poppins Light" panose="00000400000000000000" pitchFamily="2" charset="0"/>
                          <a:cs typeface="Poppins Light" panose="00000400000000000000" pitchFamily="2" charset="0"/>
                        </a:rPr>
                        <a:t> </a:t>
                      </a:r>
                      <a:r>
                        <a:rPr sz="1050" b="0" dirty="0">
                          <a:solidFill>
                            <a:srgbClr val="FFFFFF"/>
                          </a:solidFill>
                          <a:latin typeface="Poppins Light" panose="00000400000000000000" pitchFamily="2" charset="0"/>
                          <a:cs typeface="Poppins Light" panose="00000400000000000000" pitchFamily="2" charset="0"/>
                        </a:rPr>
                        <a:t>(</a:t>
                      </a:r>
                      <a:r>
                        <a:rPr lang="de-DE" sz="1050" b="0" dirty="0">
                          <a:solidFill>
                            <a:srgbClr val="FFFFFF"/>
                          </a:solidFill>
                          <a:latin typeface="Poppins Light" panose="00000400000000000000" pitchFamily="2" charset="0"/>
                          <a:cs typeface="Poppins Light" panose="00000400000000000000" pitchFamily="2" charset="0"/>
                        </a:rPr>
                        <a:t>excl. VAT</a:t>
                      </a:r>
                      <a:r>
                        <a:rPr sz="1050" b="0" dirty="0">
                          <a:solidFill>
                            <a:srgbClr val="FFFFFF"/>
                          </a:solidFill>
                          <a:latin typeface="Poppins Light" panose="00000400000000000000" pitchFamily="2" charset="0"/>
                          <a:cs typeface="Poppins Light" panose="00000400000000000000" pitchFamily="2" charset="0"/>
                        </a:rPr>
                        <a:t>)</a:t>
                      </a:r>
                      <a:r>
                        <a:rPr lang="de-DE" sz="1050" b="0" dirty="0">
                          <a:solidFill>
                            <a:srgbClr val="FFFFFF"/>
                          </a:solidFill>
                          <a:latin typeface="Poppins Light" panose="00000400000000000000" pitchFamily="2" charset="0"/>
                          <a:cs typeface="Poppins Light" panose="00000400000000000000" pitchFamily="2" charset="0"/>
                        </a:rPr>
                        <a:t> – </a:t>
                      </a:r>
                      <a:r>
                        <a:rPr lang="de-DE" sz="1050" b="0" dirty="0" err="1">
                          <a:solidFill>
                            <a:srgbClr val="FFFFFF"/>
                          </a:solidFill>
                          <a:latin typeface="Poppins Light" panose="00000400000000000000" pitchFamily="2" charset="0"/>
                          <a:cs typeface="Poppins Light" panose="00000400000000000000" pitchFamily="2" charset="0"/>
                        </a:rPr>
                        <a:t>for</a:t>
                      </a:r>
                      <a:r>
                        <a:rPr lang="de-DE" sz="1050" b="0" dirty="0">
                          <a:solidFill>
                            <a:srgbClr val="FFFFFF"/>
                          </a:solidFill>
                          <a:latin typeface="Poppins Light" panose="00000400000000000000" pitchFamily="2" charset="0"/>
                          <a:cs typeface="Poppins Light" panose="00000400000000000000" pitchFamily="2" charset="0"/>
                        </a:rPr>
                        <a:t> GSE Members</a:t>
                      </a:r>
                      <a:endParaRPr sz="1050" dirty="0">
                        <a:latin typeface="Poppins Light" panose="00000400000000000000" pitchFamily="2" charset="0"/>
                        <a:cs typeface="Poppins Light" panose="00000400000000000000" pitchFamily="2" charset="0"/>
                      </a:endParaRPr>
                    </a:p>
                  </a:txBody>
                  <a:tcPr marL="0" marR="0" marT="749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91C42"/>
                    </a:solidFill>
                  </a:tcPr>
                </a:tc>
                <a:tc>
                  <a:txBody>
                    <a:bodyPr/>
                    <a:lstStyle/>
                    <a:p>
                      <a:pPr marL="287655" algn="l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1050" b="0" dirty="0">
                          <a:solidFill>
                            <a:srgbClr val="FFFFFF"/>
                          </a:solidFill>
                          <a:latin typeface="Poppins Light" panose="00000400000000000000" pitchFamily="2" charset="0"/>
                          <a:cs typeface="Poppins Light" panose="00000400000000000000" pitchFamily="2" charset="0"/>
                        </a:rPr>
                        <a:t> </a:t>
                      </a:r>
                      <a:r>
                        <a:rPr lang="de-DE" sz="1050" b="0" dirty="0">
                          <a:solidFill>
                            <a:srgbClr val="FFFFFF"/>
                          </a:solidFill>
                          <a:latin typeface="Poppins Light" panose="00000400000000000000" pitchFamily="2" charset="0"/>
                          <a:cs typeface="Poppins Light" panose="00000400000000000000" pitchFamily="2" charset="0"/>
                        </a:rPr>
                        <a:t>4.000 </a:t>
                      </a:r>
                      <a:r>
                        <a:rPr sz="1050" b="0" spc="-50" dirty="0">
                          <a:solidFill>
                            <a:srgbClr val="FFFFFF"/>
                          </a:solidFill>
                          <a:latin typeface="Poppins Light" panose="00000400000000000000" pitchFamily="2" charset="0"/>
                          <a:cs typeface="Poppins Light" panose="00000400000000000000" pitchFamily="2" charset="0"/>
                        </a:rPr>
                        <a:t>€</a:t>
                      </a:r>
                      <a:r>
                        <a:rPr lang="de-DE" sz="1050" b="0" spc="-50" dirty="0">
                          <a:solidFill>
                            <a:srgbClr val="FFFFFF"/>
                          </a:solidFill>
                          <a:latin typeface="Poppins Light" panose="00000400000000000000" pitchFamily="2" charset="0"/>
                          <a:cs typeface="Poppins Light" panose="00000400000000000000" pitchFamily="2" charset="0"/>
                        </a:rPr>
                        <a:t> </a:t>
                      </a:r>
                      <a:endParaRPr sz="1050" dirty="0">
                        <a:solidFill>
                          <a:schemeClr val="bg1"/>
                        </a:solidFill>
                        <a:latin typeface="Poppins Light" panose="00000400000000000000" pitchFamily="2" charset="0"/>
                        <a:cs typeface="Poppins Light" panose="00000400000000000000" pitchFamily="2" charset="0"/>
                      </a:endParaRPr>
                    </a:p>
                  </a:txBody>
                  <a:tcPr marL="0" marR="0" marT="749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91C4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502"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lang="de-DE" sz="1050" b="0" dirty="0">
                          <a:solidFill>
                            <a:srgbClr val="FFFFFF"/>
                          </a:solidFill>
                          <a:latin typeface="Poppins Light" panose="00000400000000000000" pitchFamily="2" charset="0"/>
                          <a:cs typeface="Poppins Light" panose="00000400000000000000" pitchFamily="2" charset="0"/>
                        </a:rPr>
                        <a:t>Price</a:t>
                      </a:r>
                      <a:r>
                        <a:rPr sz="1050" b="0" spc="-5" dirty="0">
                          <a:solidFill>
                            <a:srgbClr val="FFFFFF"/>
                          </a:solidFill>
                          <a:latin typeface="Poppins Light" panose="00000400000000000000" pitchFamily="2" charset="0"/>
                          <a:cs typeface="Poppins Light" panose="00000400000000000000" pitchFamily="2" charset="0"/>
                        </a:rPr>
                        <a:t> </a:t>
                      </a:r>
                      <a:r>
                        <a:rPr sz="1050" b="0" dirty="0">
                          <a:solidFill>
                            <a:srgbClr val="FFFFFF"/>
                          </a:solidFill>
                          <a:latin typeface="Poppins Light" panose="00000400000000000000" pitchFamily="2" charset="0"/>
                          <a:cs typeface="Poppins Light" panose="00000400000000000000" pitchFamily="2" charset="0"/>
                        </a:rPr>
                        <a:t>(</a:t>
                      </a:r>
                      <a:r>
                        <a:rPr lang="de-DE" sz="1050" b="0" dirty="0">
                          <a:solidFill>
                            <a:srgbClr val="FFFFFF"/>
                          </a:solidFill>
                          <a:latin typeface="Poppins Light" panose="00000400000000000000" pitchFamily="2" charset="0"/>
                          <a:cs typeface="Poppins Light" panose="00000400000000000000" pitchFamily="2" charset="0"/>
                        </a:rPr>
                        <a:t>excl. VAT</a:t>
                      </a:r>
                      <a:r>
                        <a:rPr sz="1050" b="0" dirty="0">
                          <a:solidFill>
                            <a:srgbClr val="FFFFFF"/>
                          </a:solidFill>
                          <a:latin typeface="Poppins Light" panose="00000400000000000000" pitchFamily="2" charset="0"/>
                          <a:cs typeface="Poppins Light" panose="00000400000000000000" pitchFamily="2" charset="0"/>
                        </a:rPr>
                        <a:t>)</a:t>
                      </a:r>
                      <a:r>
                        <a:rPr lang="de-DE" sz="1050" b="0" dirty="0">
                          <a:solidFill>
                            <a:srgbClr val="FFFFFF"/>
                          </a:solidFill>
                          <a:latin typeface="Poppins Light" panose="00000400000000000000" pitchFamily="2" charset="0"/>
                          <a:cs typeface="Poppins Light" panose="00000400000000000000" pitchFamily="2" charset="0"/>
                        </a:rPr>
                        <a:t> – </a:t>
                      </a:r>
                      <a:r>
                        <a:rPr lang="de-DE" sz="1050" b="0" dirty="0" err="1">
                          <a:solidFill>
                            <a:srgbClr val="FFFFFF"/>
                          </a:solidFill>
                          <a:latin typeface="Poppins Light" panose="00000400000000000000" pitchFamily="2" charset="0"/>
                          <a:cs typeface="Poppins Light" panose="00000400000000000000" pitchFamily="2" charset="0"/>
                        </a:rPr>
                        <a:t>for</a:t>
                      </a:r>
                      <a:r>
                        <a:rPr lang="de-DE" sz="1050" b="0" dirty="0">
                          <a:solidFill>
                            <a:srgbClr val="FFFFFF"/>
                          </a:solidFill>
                          <a:latin typeface="Poppins Light" panose="00000400000000000000" pitchFamily="2" charset="0"/>
                          <a:cs typeface="Poppins Light" panose="00000400000000000000" pitchFamily="2" charset="0"/>
                        </a:rPr>
                        <a:t> Non-GSE Members</a:t>
                      </a:r>
                      <a:endParaRPr sz="1050" dirty="0">
                        <a:latin typeface="Poppins Light" panose="00000400000000000000" pitchFamily="2" charset="0"/>
                        <a:cs typeface="Poppins Light" panose="00000400000000000000" pitchFamily="2" charset="0"/>
                      </a:endParaRPr>
                    </a:p>
                  </a:txBody>
                  <a:tcPr marL="0" marR="0" marT="749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91C42"/>
                    </a:solidFill>
                  </a:tcPr>
                </a:tc>
                <a:tc>
                  <a:txBody>
                    <a:bodyPr/>
                    <a:lstStyle/>
                    <a:p>
                      <a:pPr marL="287655" algn="l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lang="de-DE" sz="1050" b="0" spc="-50" dirty="0">
                          <a:solidFill>
                            <a:srgbClr val="FFFFFF"/>
                          </a:solidFill>
                          <a:latin typeface="Poppins Light" panose="00000400000000000000" pitchFamily="2" charset="0"/>
                          <a:cs typeface="Poppins Light" panose="00000400000000000000" pitchFamily="2" charset="0"/>
                        </a:rPr>
                        <a:t> 5.000 </a:t>
                      </a:r>
                      <a:r>
                        <a:rPr sz="1050" b="0" spc="-50" dirty="0">
                          <a:solidFill>
                            <a:srgbClr val="FFFFFF"/>
                          </a:solidFill>
                          <a:latin typeface="Poppins Light" panose="00000400000000000000" pitchFamily="2" charset="0"/>
                          <a:cs typeface="Poppins Light" panose="00000400000000000000" pitchFamily="2" charset="0"/>
                        </a:rPr>
                        <a:t>€</a:t>
                      </a:r>
                      <a:endParaRPr sz="1050" dirty="0">
                        <a:latin typeface="Poppins Light" panose="00000400000000000000" pitchFamily="2" charset="0"/>
                        <a:cs typeface="Poppins Light" panose="00000400000000000000" pitchFamily="2" charset="0"/>
                      </a:endParaRPr>
                    </a:p>
                  </a:txBody>
                  <a:tcPr marL="0" marR="0" marT="7493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91C4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2164701"/>
                  </a:ext>
                </a:extLst>
              </a:tr>
            </a:tbl>
          </a:graphicData>
        </a:graphic>
      </p:graphicFrame>
      <p:sp>
        <p:nvSpPr>
          <p:cNvPr id="8" name="Textfeld 7">
            <a:extLst>
              <a:ext uri="{FF2B5EF4-FFF2-40B4-BE49-F238E27FC236}">
                <a16:creationId xmlns:a16="http://schemas.microsoft.com/office/drawing/2014/main" id="{0B8C30DE-B2F5-2642-504B-C6EF24EA54DD}"/>
              </a:ext>
            </a:extLst>
          </p:cNvPr>
          <p:cNvSpPr txBox="1"/>
          <p:nvPr/>
        </p:nvSpPr>
        <p:spPr>
          <a:xfrm>
            <a:off x="94827" y="2610790"/>
            <a:ext cx="391239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900" dirty="0" err="1">
                <a:solidFill>
                  <a:srgbClr val="091C42"/>
                </a:solidFill>
                <a:effectLst/>
                <a:latin typeface="Poppins Light" panose="00000400000000000000" pitchFamily="2" charset="0"/>
                <a:ea typeface="Open Sans Light" panose="020B0306030504020204" pitchFamily="34" charset="0"/>
                <a:cs typeface="Poppins Light" panose="00000400000000000000" pitchFamily="2" charset="0"/>
              </a:rPr>
              <a:t>Treat</a:t>
            </a:r>
            <a:r>
              <a:rPr lang="de-DE" sz="900" dirty="0">
                <a:solidFill>
                  <a:srgbClr val="091C42"/>
                </a:solidFill>
                <a:effectLst/>
                <a:latin typeface="Poppins Light" panose="00000400000000000000" pitchFamily="2" charset="0"/>
                <a:ea typeface="Open Sans Light" panose="020B0306030504020204" pitchFamily="34" charset="0"/>
                <a:cs typeface="Poppins Light" panose="00000400000000000000" pitchFamily="2" charset="0"/>
              </a:rPr>
              <a:t> </a:t>
            </a:r>
            <a:r>
              <a:rPr lang="de-DE" sz="900" dirty="0" err="1">
                <a:solidFill>
                  <a:srgbClr val="091C42"/>
                </a:solidFill>
                <a:effectLst/>
                <a:latin typeface="Poppins Light" panose="00000400000000000000" pitchFamily="2" charset="0"/>
                <a:ea typeface="Open Sans Light" panose="020B0306030504020204" pitchFamily="34" charset="0"/>
                <a:cs typeface="Poppins Light" panose="00000400000000000000" pitchFamily="2" charset="0"/>
              </a:rPr>
              <a:t>your</a:t>
            </a:r>
            <a:r>
              <a:rPr lang="de-DE" sz="900" dirty="0">
                <a:solidFill>
                  <a:srgbClr val="091C42"/>
                </a:solidFill>
                <a:effectLst/>
                <a:latin typeface="Poppins Light" panose="00000400000000000000" pitchFamily="2" charset="0"/>
                <a:ea typeface="Open Sans Light" panose="020B0306030504020204" pitchFamily="34" charset="0"/>
                <a:cs typeface="Poppins Light" panose="00000400000000000000" pitchFamily="2" charset="0"/>
              </a:rPr>
              <a:t> </a:t>
            </a:r>
            <a:r>
              <a:rPr lang="de-DE" sz="900" dirty="0" err="1">
                <a:solidFill>
                  <a:srgbClr val="091C42"/>
                </a:solidFill>
                <a:effectLst/>
                <a:latin typeface="Poppins Light" panose="00000400000000000000" pitchFamily="2" charset="0"/>
                <a:ea typeface="Open Sans Light" panose="020B0306030504020204" pitchFamily="34" charset="0"/>
                <a:cs typeface="Poppins Light" panose="00000400000000000000" pitchFamily="2" charset="0"/>
              </a:rPr>
              <a:t>guests</a:t>
            </a:r>
            <a:r>
              <a:rPr lang="de-DE" sz="900" dirty="0">
                <a:solidFill>
                  <a:srgbClr val="091C42"/>
                </a:solidFill>
                <a:effectLst/>
                <a:latin typeface="Poppins Light" panose="00000400000000000000" pitchFamily="2" charset="0"/>
                <a:ea typeface="Open Sans Light" panose="020B0306030504020204" pitchFamily="34" charset="0"/>
                <a:cs typeface="Poppins Light" panose="00000400000000000000" pitchFamily="2" charset="0"/>
              </a:rPr>
              <a:t> </a:t>
            </a:r>
            <a:r>
              <a:rPr lang="de-DE" sz="900" dirty="0" err="1">
                <a:solidFill>
                  <a:srgbClr val="091C42"/>
                </a:solidFill>
                <a:effectLst/>
                <a:latin typeface="Poppins Light" panose="00000400000000000000" pitchFamily="2" charset="0"/>
                <a:ea typeface="Open Sans Light" panose="020B0306030504020204" pitchFamily="34" charset="0"/>
                <a:cs typeface="Poppins Light" panose="00000400000000000000" pitchFamily="2" charset="0"/>
              </a:rPr>
              <a:t>to</a:t>
            </a:r>
            <a:r>
              <a:rPr lang="de-DE" sz="900" dirty="0">
                <a:solidFill>
                  <a:srgbClr val="091C42"/>
                </a:solidFill>
                <a:effectLst/>
                <a:latin typeface="Poppins Light" panose="00000400000000000000" pitchFamily="2" charset="0"/>
                <a:ea typeface="Open Sans Light" panose="020B0306030504020204" pitchFamily="34" charset="0"/>
                <a:cs typeface="Poppins Light" panose="00000400000000000000" pitchFamily="2" charset="0"/>
              </a:rPr>
              <a:t> </a:t>
            </a:r>
            <a:r>
              <a:rPr lang="de-DE" sz="900" dirty="0" err="1">
                <a:solidFill>
                  <a:srgbClr val="091C42"/>
                </a:solidFill>
                <a:effectLst/>
                <a:latin typeface="Poppins Light" panose="00000400000000000000" pitchFamily="2" charset="0"/>
                <a:ea typeface="Open Sans Light" panose="020B0306030504020204" pitchFamily="34" charset="0"/>
                <a:cs typeface="Poppins Light" panose="00000400000000000000" pitchFamily="2" charset="0"/>
              </a:rPr>
              <a:t>refreshing</a:t>
            </a:r>
            <a:r>
              <a:rPr lang="de-DE" sz="900" dirty="0">
                <a:solidFill>
                  <a:srgbClr val="091C42"/>
                </a:solidFill>
                <a:effectLst/>
                <a:latin typeface="Poppins Light" panose="00000400000000000000" pitchFamily="2" charset="0"/>
                <a:ea typeface="Open Sans Light" panose="020B0306030504020204" pitchFamily="34" charset="0"/>
                <a:cs typeface="Poppins Light" panose="00000400000000000000" pitchFamily="2" charset="0"/>
              </a:rPr>
              <a:t> soft </a:t>
            </a:r>
            <a:r>
              <a:rPr lang="de-DE" sz="900" dirty="0" err="1">
                <a:solidFill>
                  <a:srgbClr val="091C42"/>
                </a:solidFill>
                <a:effectLst/>
                <a:latin typeface="Poppins Light" panose="00000400000000000000" pitchFamily="2" charset="0"/>
                <a:ea typeface="Open Sans Light" panose="020B0306030504020204" pitchFamily="34" charset="0"/>
                <a:cs typeface="Poppins Light" panose="00000400000000000000" pitchFamily="2" charset="0"/>
              </a:rPr>
              <a:t>drinks</a:t>
            </a:r>
            <a:r>
              <a:rPr lang="de-DE" sz="900" dirty="0">
                <a:solidFill>
                  <a:srgbClr val="091C42"/>
                </a:solidFill>
                <a:effectLst/>
                <a:latin typeface="Poppins Light" panose="00000400000000000000" pitchFamily="2" charset="0"/>
                <a:ea typeface="Open Sans Light" panose="020B0306030504020204" pitchFamily="34" charset="0"/>
                <a:cs typeface="Poppins Light" panose="00000400000000000000" pitchFamily="2" charset="0"/>
              </a:rPr>
              <a:t> (e.g. Coke, Fanta, </a:t>
            </a:r>
            <a:r>
              <a:rPr lang="de-DE" sz="900" dirty="0" err="1">
                <a:solidFill>
                  <a:srgbClr val="091C42"/>
                </a:solidFill>
                <a:effectLst/>
                <a:latin typeface="Poppins Light" panose="00000400000000000000" pitchFamily="2" charset="0"/>
                <a:ea typeface="Open Sans Light" panose="020B0306030504020204" pitchFamily="34" charset="0"/>
                <a:cs typeface="Poppins Light" panose="00000400000000000000" pitchFamily="2" charset="0"/>
              </a:rPr>
              <a:t>Lemonade</a:t>
            </a:r>
            <a:r>
              <a:rPr lang="de-DE" sz="900" dirty="0">
                <a:solidFill>
                  <a:srgbClr val="091C42"/>
                </a:solidFill>
                <a:effectLst/>
                <a:latin typeface="Poppins Light" panose="00000400000000000000" pitchFamily="2" charset="0"/>
                <a:ea typeface="Open Sans Light" panose="020B0306030504020204" pitchFamily="34" charset="0"/>
                <a:cs typeface="Poppins Light" panose="00000400000000000000" pitchFamily="2" charset="0"/>
              </a:rPr>
              <a:t>) – not </a:t>
            </a:r>
            <a:r>
              <a:rPr lang="de-DE" sz="900" dirty="0" err="1">
                <a:solidFill>
                  <a:srgbClr val="091C42"/>
                </a:solidFill>
                <a:effectLst/>
                <a:latin typeface="Poppins Light" panose="00000400000000000000" pitchFamily="2" charset="0"/>
                <a:ea typeface="Open Sans Light" panose="020B0306030504020204" pitchFamily="34" charset="0"/>
                <a:cs typeface="Poppins Light" panose="00000400000000000000" pitchFamily="2" charset="0"/>
              </a:rPr>
              <a:t>included</a:t>
            </a:r>
            <a:r>
              <a:rPr lang="de-DE" sz="900" dirty="0">
                <a:solidFill>
                  <a:srgbClr val="091C42"/>
                </a:solidFill>
                <a:effectLst/>
                <a:latin typeface="Poppins Light" panose="00000400000000000000" pitchFamily="2" charset="0"/>
                <a:ea typeface="Open Sans Light" panose="020B0306030504020204" pitchFamily="34" charset="0"/>
                <a:cs typeface="Poppins Light" panose="00000400000000000000" pitchFamily="2" charset="0"/>
              </a:rPr>
              <a:t> in </a:t>
            </a:r>
            <a:r>
              <a:rPr lang="de-DE" sz="900" dirty="0" err="1">
                <a:solidFill>
                  <a:srgbClr val="091C42"/>
                </a:solidFill>
                <a:effectLst/>
                <a:latin typeface="Poppins Light" panose="00000400000000000000" pitchFamily="2" charset="0"/>
                <a:ea typeface="Open Sans Light" panose="020B0306030504020204" pitchFamily="34" charset="0"/>
                <a:cs typeface="Poppins Light" panose="00000400000000000000" pitchFamily="2" charset="0"/>
              </a:rPr>
              <a:t>the</a:t>
            </a:r>
            <a:r>
              <a:rPr lang="de-DE" sz="900" dirty="0">
                <a:solidFill>
                  <a:srgbClr val="091C42"/>
                </a:solidFill>
                <a:effectLst/>
                <a:latin typeface="Poppins Light" panose="00000400000000000000" pitchFamily="2" charset="0"/>
                <a:ea typeface="Open Sans Light" panose="020B0306030504020204" pitchFamily="34" charset="0"/>
                <a:cs typeface="Poppins Light" panose="00000400000000000000" pitchFamily="2" charset="0"/>
              </a:rPr>
              <a:t> </a:t>
            </a:r>
            <a:r>
              <a:rPr lang="de-DE" sz="900" dirty="0" err="1">
                <a:solidFill>
                  <a:srgbClr val="091C42"/>
                </a:solidFill>
                <a:effectLst/>
                <a:latin typeface="Poppins Light" panose="00000400000000000000" pitchFamily="2" charset="0"/>
                <a:ea typeface="Open Sans Light" panose="020B0306030504020204" pitchFamily="34" charset="0"/>
                <a:cs typeface="Poppins Light" panose="00000400000000000000" pitchFamily="2" charset="0"/>
              </a:rPr>
              <a:t>conference</a:t>
            </a:r>
            <a:r>
              <a:rPr lang="de-DE" sz="900" dirty="0">
                <a:solidFill>
                  <a:srgbClr val="091C42"/>
                </a:solidFill>
                <a:effectLst/>
                <a:latin typeface="Poppins Light" panose="00000400000000000000" pitchFamily="2" charset="0"/>
                <a:ea typeface="Open Sans Light" panose="020B0306030504020204" pitchFamily="34" charset="0"/>
                <a:cs typeface="Poppins Light" panose="00000400000000000000" pitchFamily="2" charset="0"/>
              </a:rPr>
              <a:t> </a:t>
            </a:r>
            <a:r>
              <a:rPr lang="de-DE" sz="900" dirty="0" err="1">
                <a:solidFill>
                  <a:srgbClr val="091C42"/>
                </a:solidFill>
                <a:effectLst/>
                <a:latin typeface="Poppins Light" panose="00000400000000000000" pitchFamily="2" charset="0"/>
                <a:ea typeface="Open Sans Light" panose="020B0306030504020204" pitchFamily="34" charset="0"/>
                <a:cs typeface="Poppins Light" panose="00000400000000000000" pitchFamily="2" charset="0"/>
              </a:rPr>
              <a:t>package</a:t>
            </a:r>
            <a:r>
              <a:rPr lang="de-DE" sz="900" dirty="0">
                <a:solidFill>
                  <a:srgbClr val="091C42"/>
                </a:solidFill>
                <a:effectLst/>
                <a:latin typeface="Poppins Light" panose="00000400000000000000" pitchFamily="2" charset="0"/>
                <a:ea typeface="Open Sans Light" panose="020B0306030504020204" pitchFamily="34" charset="0"/>
                <a:cs typeface="Poppins Light" panose="00000400000000000000" pitchFamily="2" charset="0"/>
              </a:rPr>
              <a:t>, but </a:t>
            </a:r>
            <a:r>
              <a:rPr lang="de-DE" sz="900" dirty="0" err="1">
                <a:solidFill>
                  <a:srgbClr val="091C42"/>
                </a:solidFill>
                <a:effectLst/>
                <a:latin typeface="Poppins Light" panose="00000400000000000000" pitchFamily="2" charset="0"/>
                <a:ea typeface="Open Sans Light" panose="020B0306030504020204" pitchFamily="34" charset="0"/>
                <a:cs typeface="Poppins Light" panose="00000400000000000000" pitchFamily="2" charset="0"/>
              </a:rPr>
              <a:t>showcased</a:t>
            </a:r>
            <a:r>
              <a:rPr lang="de-DE" sz="900" dirty="0">
                <a:solidFill>
                  <a:srgbClr val="091C42"/>
                </a:solidFill>
                <a:effectLst/>
                <a:latin typeface="Poppins Light" panose="00000400000000000000" pitchFamily="2" charset="0"/>
                <a:ea typeface="Open Sans Light" panose="020B0306030504020204" pitchFamily="34" charset="0"/>
                <a:cs typeface="Poppins Light" panose="00000400000000000000" pitchFamily="2" charset="0"/>
              </a:rPr>
              <a:t> </a:t>
            </a:r>
            <a:r>
              <a:rPr lang="de-DE" sz="900" dirty="0" err="1">
                <a:solidFill>
                  <a:srgbClr val="091C42"/>
                </a:solidFill>
                <a:effectLst/>
                <a:latin typeface="Poppins Light" panose="00000400000000000000" pitchFamily="2" charset="0"/>
                <a:ea typeface="Open Sans Light" panose="020B0306030504020204" pitchFamily="34" charset="0"/>
                <a:cs typeface="Poppins Light" panose="00000400000000000000" pitchFamily="2" charset="0"/>
              </a:rPr>
              <a:t>with</a:t>
            </a:r>
            <a:r>
              <a:rPr lang="de-DE" sz="900" dirty="0">
                <a:solidFill>
                  <a:srgbClr val="091C42"/>
                </a:solidFill>
                <a:effectLst/>
                <a:latin typeface="Poppins Light" panose="00000400000000000000" pitchFamily="2" charset="0"/>
                <a:ea typeface="Open Sans Light" panose="020B0306030504020204" pitchFamily="34" charset="0"/>
                <a:cs typeface="Poppins Light" panose="00000400000000000000" pitchFamily="2" charset="0"/>
              </a:rPr>
              <a:t> a </a:t>
            </a:r>
            <a:r>
              <a:rPr lang="de-DE" sz="900" dirty="0" err="1">
                <a:solidFill>
                  <a:srgbClr val="091C42"/>
                </a:solidFill>
                <a:effectLst/>
                <a:latin typeface="Poppins Light" panose="00000400000000000000" pitchFamily="2" charset="0"/>
                <a:ea typeface="Open Sans Light" panose="020B0306030504020204" pitchFamily="34" charset="0"/>
                <a:cs typeface="Poppins Light" panose="00000400000000000000" pitchFamily="2" charset="0"/>
              </a:rPr>
              <a:t>personalized</a:t>
            </a:r>
            <a:r>
              <a:rPr lang="de-DE" sz="900" dirty="0">
                <a:solidFill>
                  <a:srgbClr val="091C42"/>
                </a:solidFill>
                <a:effectLst/>
                <a:latin typeface="Poppins Light" panose="00000400000000000000" pitchFamily="2" charset="0"/>
                <a:ea typeface="Open Sans Light" panose="020B0306030504020204" pitchFamily="34" charset="0"/>
                <a:cs typeface="Poppins Light" panose="00000400000000000000" pitchFamily="2" charset="0"/>
              </a:rPr>
              <a:t> </a:t>
            </a:r>
            <a:r>
              <a:rPr lang="de-DE" sz="900" dirty="0" err="1">
                <a:solidFill>
                  <a:srgbClr val="091C42"/>
                </a:solidFill>
                <a:effectLst/>
                <a:latin typeface="Poppins Light" panose="00000400000000000000" pitchFamily="2" charset="0"/>
                <a:ea typeface="Open Sans Light" panose="020B0306030504020204" pitchFamily="34" charset="0"/>
                <a:cs typeface="Poppins Light" panose="00000400000000000000" pitchFamily="2" charset="0"/>
              </a:rPr>
              <a:t>table</a:t>
            </a:r>
            <a:r>
              <a:rPr lang="de-DE" sz="900" dirty="0">
                <a:solidFill>
                  <a:srgbClr val="091C42"/>
                </a:solidFill>
                <a:effectLst/>
                <a:latin typeface="Poppins Light" panose="00000400000000000000" pitchFamily="2" charset="0"/>
                <a:ea typeface="Open Sans Light" panose="020B0306030504020204" pitchFamily="34" charset="0"/>
                <a:cs typeface="Poppins Light" panose="00000400000000000000" pitchFamily="2" charset="0"/>
              </a:rPr>
              <a:t> </a:t>
            </a:r>
            <a:r>
              <a:rPr lang="de-DE" sz="900" dirty="0" err="1">
                <a:solidFill>
                  <a:srgbClr val="091C42"/>
                </a:solidFill>
                <a:effectLst/>
                <a:latin typeface="Poppins Light" panose="00000400000000000000" pitchFamily="2" charset="0"/>
                <a:ea typeface="Open Sans Light" panose="020B0306030504020204" pitchFamily="34" charset="0"/>
                <a:cs typeface="Poppins Light" panose="00000400000000000000" pitchFamily="2" charset="0"/>
              </a:rPr>
              <a:t>sign</a:t>
            </a:r>
            <a:r>
              <a:rPr lang="de-DE" sz="900" dirty="0">
                <a:solidFill>
                  <a:srgbClr val="091C42"/>
                </a:solidFill>
                <a:effectLst/>
                <a:latin typeface="Poppins Light" panose="00000400000000000000" pitchFamily="2" charset="0"/>
                <a:ea typeface="Open Sans Light" panose="020B0306030504020204" pitchFamily="34" charset="0"/>
                <a:cs typeface="Poppins Light" panose="00000400000000000000" pitchFamily="2" charset="0"/>
              </a:rPr>
              <a:t> </a:t>
            </a:r>
            <a:r>
              <a:rPr lang="de-DE" sz="900" dirty="0" err="1">
                <a:solidFill>
                  <a:srgbClr val="091C42"/>
                </a:solidFill>
                <a:effectLst/>
                <a:latin typeface="Poppins Light" panose="00000400000000000000" pitchFamily="2" charset="0"/>
                <a:ea typeface="Open Sans Light" panose="020B0306030504020204" pitchFamily="34" charset="0"/>
                <a:cs typeface="Poppins Light" panose="00000400000000000000" pitchFamily="2" charset="0"/>
              </a:rPr>
              <a:t>featuring</a:t>
            </a:r>
            <a:r>
              <a:rPr lang="de-DE" sz="900" dirty="0">
                <a:solidFill>
                  <a:srgbClr val="091C42"/>
                </a:solidFill>
                <a:effectLst/>
                <a:latin typeface="Poppins Light" panose="00000400000000000000" pitchFamily="2" charset="0"/>
                <a:ea typeface="Open Sans Light" panose="020B0306030504020204" pitchFamily="34" charset="0"/>
                <a:cs typeface="Poppins Light" panose="00000400000000000000" pitchFamily="2" charset="0"/>
              </a:rPr>
              <a:t> </a:t>
            </a:r>
            <a:r>
              <a:rPr lang="de-DE" sz="900" dirty="0" err="1">
                <a:solidFill>
                  <a:srgbClr val="091C42"/>
                </a:solidFill>
                <a:effectLst/>
                <a:latin typeface="Poppins Light" panose="00000400000000000000" pitchFamily="2" charset="0"/>
                <a:ea typeface="Open Sans Light" panose="020B0306030504020204" pitchFamily="34" charset="0"/>
                <a:cs typeface="Poppins Light" panose="00000400000000000000" pitchFamily="2" charset="0"/>
              </a:rPr>
              <a:t>your</a:t>
            </a:r>
            <a:r>
              <a:rPr lang="de-DE" sz="900" dirty="0">
                <a:solidFill>
                  <a:srgbClr val="091C42"/>
                </a:solidFill>
                <a:effectLst/>
                <a:latin typeface="Poppins Light" panose="00000400000000000000" pitchFamily="2" charset="0"/>
                <a:ea typeface="Open Sans Light" panose="020B0306030504020204" pitchFamily="34" charset="0"/>
                <a:cs typeface="Poppins Light" panose="00000400000000000000" pitchFamily="2" charset="0"/>
              </a:rPr>
              <a:t> </a:t>
            </a:r>
            <a:r>
              <a:rPr lang="de-DE" sz="900" dirty="0" err="1">
                <a:solidFill>
                  <a:srgbClr val="091C42"/>
                </a:solidFill>
                <a:effectLst/>
                <a:latin typeface="Poppins Light" panose="00000400000000000000" pitchFamily="2" charset="0"/>
                <a:ea typeface="Open Sans Light" panose="020B0306030504020204" pitchFamily="34" charset="0"/>
                <a:cs typeface="Poppins Light" panose="00000400000000000000" pitchFamily="2" charset="0"/>
              </a:rPr>
              <a:t>company</a:t>
            </a:r>
            <a:r>
              <a:rPr lang="de-DE" sz="900" dirty="0">
                <a:solidFill>
                  <a:srgbClr val="091C42"/>
                </a:solidFill>
                <a:effectLst/>
                <a:latin typeface="Poppins Light" panose="00000400000000000000" pitchFamily="2" charset="0"/>
                <a:ea typeface="Open Sans Light" panose="020B0306030504020204" pitchFamily="34" charset="0"/>
                <a:cs typeface="Poppins Light" panose="00000400000000000000" pitchFamily="2" charset="0"/>
              </a:rPr>
              <a:t> logo. </a:t>
            </a:r>
            <a:endParaRPr lang="de-DE" sz="900" i="1" dirty="0">
              <a:solidFill>
                <a:srgbClr val="091C42"/>
              </a:solidFill>
              <a:latin typeface="Poppins Light" panose="00000400000000000000" pitchFamily="2" charset="0"/>
              <a:ea typeface="Open Sans Light" panose="020B0306030504020204" pitchFamily="34" charset="0"/>
              <a:cs typeface="Poppins Light" panose="00000400000000000000" pitchFamily="2" charset="0"/>
            </a:endParaRPr>
          </a:p>
        </p:txBody>
      </p:sp>
      <p:graphicFrame>
        <p:nvGraphicFramePr>
          <p:cNvPr id="16" name="object 14">
            <a:extLst>
              <a:ext uri="{FF2B5EF4-FFF2-40B4-BE49-F238E27FC236}">
                <a16:creationId xmlns:a16="http://schemas.microsoft.com/office/drawing/2014/main" id="{40E42024-947A-1701-89BB-033A52B4D0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0922822"/>
              </p:ext>
            </p:extLst>
          </p:nvPr>
        </p:nvGraphicFramePr>
        <p:xfrm>
          <a:off x="6215339" y="1286881"/>
          <a:ext cx="3912392" cy="125821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904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19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300" dirty="0">
                        <a:latin typeface="Poppins Light" panose="00000400000000000000" pitchFamily="2" charset="0"/>
                        <a:cs typeface="Poppins Light" panose="00000400000000000000" pitchFamily="2" charset="0"/>
                      </a:endParaRPr>
                    </a:p>
                    <a:p>
                      <a:pPr marL="107950">
                        <a:lnSpc>
                          <a:spcPct val="100000"/>
                        </a:lnSpc>
                      </a:pPr>
                      <a:r>
                        <a:rPr lang="de-DE" sz="1100" b="0" spc="-10" dirty="0">
                          <a:solidFill>
                            <a:srgbClr val="FFFFFF"/>
                          </a:solidFill>
                          <a:latin typeface="Poppins Medium" panose="00000600000000000000" pitchFamily="2" charset="0"/>
                          <a:cs typeface="Poppins Medium" panose="00000600000000000000" pitchFamily="2" charset="0"/>
                        </a:rPr>
                        <a:t>Claw </a:t>
                      </a:r>
                      <a:r>
                        <a:rPr lang="de-DE" sz="1100" b="0" spc="-10" dirty="0" err="1">
                          <a:solidFill>
                            <a:srgbClr val="FFFFFF"/>
                          </a:solidFill>
                          <a:latin typeface="Poppins Medium" panose="00000600000000000000" pitchFamily="2" charset="0"/>
                          <a:cs typeface="Poppins Medium" panose="00000600000000000000" pitchFamily="2" charset="0"/>
                        </a:rPr>
                        <a:t>Machine</a:t>
                      </a:r>
                      <a:endParaRPr lang="de-DE" sz="1100" b="0" i="1" spc="-10" dirty="0">
                        <a:solidFill>
                          <a:srgbClr val="FFFFFF"/>
                        </a:solidFill>
                        <a:latin typeface="Poppins Medium" panose="00000600000000000000" pitchFamily="2" charset="0"/>
                        <a:cs typeface="Poppins Medium" panose="00000600000000000000" pitchFamily="2" charset="0"/>
                      </a:endParaRPr>
                    </a:p>
                    <a:p>
                      <a:pPr marL="107950">
                        <a:lnSpc>
                          <a:spcPct val="100000"/>
                        </a:lnSpc>
                      </a:pPr>
                      <a:endParaRPr lang="de-DE" sz="1100" dirty="0">
                        <a:latin typeface="Poppins Light" panose="00000400000000000000" pitchFamily="2" charset="0"/>
                        <a:cs typeface="Poppins Light" panose="00000400000000000000" pitchFamily="2" charset="0"/>
                      </a:endParaRPr>
                    </a:p>
                  </a:txBody>
                  <a:tcPr marL="0" marR="0" marT="38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21A3F8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3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8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1598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502"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lang="de-DE" sz="1050" b="0" dirty="0">
                          <a:solidFill>
                            <a:srgbClr val="FFFFFF"/>
                          </a:solidFill>
                          <a:latin typeface="Poppins Light" panose="00000400000000000000" pitchFamily="2" charset="0"/>
                          <a:cs typeface="Poppins Light" panose="00000400000000000000" pitchFamily="2" charset="0"/>
                        </a:rPr>
                        <a:t>Price</a:t>
                      </a:r>
                      <a:r>
                        <a:rPr sz="1050" b="0" spc="-5" dirty="0">
                          <a:solidFill>
                            <a:srgbClr val="FFFFFF"/>
                          </a:solidFill>
                          <a:latin typeface="Poppins Light" panose="00000400000000000000" pitchFamily="2" charset="0"/>
                          <a:cs typeface="Poppins Light" panose="00000400000000000000" pitchFamily="2" charset="0"/>
                        </a:rPr>
                        <a:t> </a:t>
                      </a:r>
                      <a:r>
                        <a:rPr sz="1050" b="0" dirty="0">
                          <a:solidFill>
                            <a:srgbClr val="FFFFFF"/>
                          </a:solidFill>
                          <a:latin typeface="Poppins Light" panose="00000400000000000000" pitchFamily="2" charset="0"/>
                          <a:cs typeface="Poppins Light" panose="00000400000000000000" pitchFamily="2" charset="0"/>
                        </a:rPr>
                        <a:t>(</a:t>
                      </a:r>
                      <a:r>
                        <a:rPr lang="de-DE" sz="1050" b="0" dirty="0">
                          <a:solidFill>
                            <a:srgbClr val="FFFFFF"/>
                          </a:solidFill>
                          <a:latin typeface="Poppins Light" panose="00000400000000000000" pitchFamily="2" charset="0"/>
                          <a:cs typeface="Poppins Light" panose="00000400000000000000" pitchFamily="2" charset="0"/>
                        </a:rPr>
                        <a:t>excl. VAT</a:t>
                      </a:r>
                      <a:r>
                        <a:rPr sz="1050" b="0" dirty="0">
                          <a:solidFill>
                            <a:srgbClr val="FFFFFF"/>
                          </a:solidFill>
                          <a:latin typeface="Poppins Light" panose="00000400000000000000" pitchFamily="2" charset="0"/>
                          <a:cs typeface="Poppins Light" panose="00000400000000000000" pitchFamily="2" charset="0"/>
                        </a:rPr>
                        <a:t>)</a:t>
                      </a:r>
                      <a:r>
                        <a:rPr lang="de-DE" sz="1050" b="0" dirty="0">
                          <a:solidFill>
                            <a:srgbClr val="FFFFFF"/>
                          </a:solidFill>
                          <a:latin typeface="Poppins Light" panose="00000400000000000000" pitchFamily="2" charset="0"/>
                          <a:cs typeface="Poppins Light" panose="00000400000000000000" pitchFamily="2" charset="0"/>
                        </a:rPr>
                        <a:t> – </a:t>
                      </a:r>
                      <a:r>
                        <a:rPr lang="de-DE" sz="1050" b="0" dirty="0" err="1">
                          <a:solidFill>
                            <a:srgbClr val="FFFFFF"/>
                          </a:solidFill>
                          <a:latin typeface="Poppins Light" panose="00000400000000000000" pitchFamily="2" charset="0"/>
                          <a:cs typeface="Poppins Light" panose="00000400000000000000" pitchFamily="2" charset="0"/>
                        </a:rPr>
                        <a:t>for</a:t>
                      </a:r>
                      <a:r>
                        <a:rPr lang="de-DE" sz="1050" b="0" dirty="0">
                          <a:solidFill>
                            <a:srgbClr val="FFFFFF"/>
                          </a:solidFill>
                          <a:latin typeface="Poppins Light" panose="00000400000000000000" pitchFamily="2" charset="0"/>
                          <a:cs typeface="Poppins Light" panose="00000400000000000000" pitchFamily="2" charset="0"/>
                        </a:rPr>
                        <a:t> GSE Members</a:t>
                      </a:r>
                      <a:endParaRPr sz="1050" dirty="0">
                        <a:latin typeface="Poppins Light" panose="00000400000000000000" pitchFamily="2" charset="0"/>
                        <a:cs typeface="Poppins Light" panose="00000400000000000000" pitchFamily="2" charset="0"/>
                      </a:endParaRPr>
                    </a:p>
                  </a:txBody>
                  <a:tcPr marL="0" marR="0" marT="749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91C42"/>
                    </a:solidFill>
                  </a:tcPr>
                </a:tc>
                <a:tc>
                  <a:txBody>
                    <a:bodyPr/>
                    <a:lstStyle/>
                    <a:p>
                      <a:pPr marL="287655" algn="l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lang="de-DE" sz="1050" b="0" dirty="0">
                          <a:solidFill>
                            <a:srgbClr val="FFFFFF"/>
                          </a:solidFill>
                          <a:latin typeface="Poppins Light" panose="00000400000000000000" pitchFamily="2" charset="0"/>
                          <a:cs typeface="Poppins Light" panose="00000400000000000000" pitchFamily="2" charset="0"/>
                        </a:rPr>
                        <a:t>4.000</a:t>
                      </a:r>
                      <a:r>
                        <a:rPr sz="1050" b="0" dirty="0">
                          <a:solidFill>
                            <a:srgbClr val="FFFFFF"/>
                          </a:solidFill>
                          <a:latin typeface="Poppins Light" panose="00000400000000000000" pitchFamily="2" charset="0"/>
                          <a:cs typeface="Poppins Light" panose="00000400000000000000" pitchFamily="2" charset="0"/>
                        </a:rPr>
                        <a:t> </a:t>
                      </a:r>
                      <a:r>
                        <a:rPr sz="1050" b="0" spc="-50" dirty="0">
                          <a:solidFill>
                            <a:srgbClr val="FFFFFF"/>
                          </a:solidFill>
                          <a:latin typeface="Poppins Light" panose="00000400000000000000" pitchFamily="2" charset="0"/>
                          <a:cs typeface="Poppins Light" panose="00000400000000000000" pitchFamily="2" charset="0"/>
                        </a:rPr>
                        <a:t>€</a:t>
                      </a:r>
                      <a:r>
                        <a:rPr lang="de-DE" sz="1050" b="0" spc="-50" dirty="0">
                          <a:solidFill>
                            <a:srgbClr val="FFFFFF"/>
                          </a:solidFill>
                          <a:latin typeface="Poppins Light" panose="00000400000000000000" pitchFamily="2" charset="0"/>
                          <a:cs typeface="Poppins Light" panose="00000400000000000000" pitchFamily="2" charset="0"/>
                        </a:rPr>
                        <a:t> *</a:t>
                      </a:r>
                      <a:endParaRPr sz="1050" dirty="0">
                        <a:latin typeface="Poppins Light" panose="00000400000000000000" pitchFamily="2" charset="0"/>
                        <a:cs typeface="Poppins Light" panose="00000400000000000000" pitchFamily="2" charset="0"/>
                      </a:endParaRPr>
                    </a:p>
                  </a:txBody>
                  <a:tcPr marL="0" marR="0" marT="749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91C4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502"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lang="de-DE" sz="1050" b="0" dirty="0">
                          <a:solidFill>
                            <a:srgbClr val="FFFFFF"/>
                          </a:solidFill>
                          <a:latin typeface="Poppins Light" panose="00000400000000000000" pitchFamily="2" charset="0"/>
                          <a:cs typeface="Poppins Light" panose="00000400000000000000" pitchFamily="2" charset="0"/>
                        </a:rPr>
                        <a:t>Price</a:t>
                      </a:r>
                      <a:r>
                        <a:rPr sz="1050" b="0" spc="-5" dirty="0">
                          <a:solidFill>
                            <a:srgbClr val="FFFFFF"/>
                          </a:solidFill>
                          <a:latin typeface="Poppins Light" panose="00000400000000000000" pitchFamily="2" charset="0"/>
                          <a:cs typeface="Poppins Light" panose="00000400000000000000" pitchFamily="2" charset="0"/>
                        </a:rPr>
                        <a:t> </a:t>
                      </a:r>
                      <a:r>
                        <a:rPr sz="1050" b="0" dirty="0">
                          <a:solidFill>
                            <a:srgbClr val="FFFFFF"/>
                          </a:solidFill>
                          <a:latin typeface="Poppins Light" panose="00000400000000000000" pitchFamily="2" charset="0"/>
                          <a:cs typeface="Poppins Light" panose="00000400000000000000" pitchFamily="2" charset="0"/>
                        </a:rPr>
                        <a:t>(</a:t>
                      </a:r>
                      <a:r>
                        <a:rPr lang="de-DE" sz="1050" b="0" dirty="0">
                          <a:solidFill>
                            <a:srgbClr val="FFFFFF"/>
                          </a:solidFill>
                          <a:latin typeface="Poppins Light" panose="00000400000000000000" pitchFamily="2" charset="0"/>
                          <a:cs typeface="Poppins Light" panose="00000400000000000000" pitchFamily="2" charset="0"/>
                        </a:rPr>
                        <a:t>excl. VAT</a:t>
                      </a:r>
                      <a:r>
                        <a:rPr sz="1050" b="0" dirty="0">
                          <a:solidFill>
                            <a:srgbClr val="FFFFFF"/>
                          </a:solidFill>
                          <a:latin typeface="Poppins Light" panose="00000400000000000000" pitchFamily="2" charset="0"/>
                          <a:cs typeface="Poppins Light" panose="00000400000000000000" pitchFamily="2" charset="0"/>
                        </a:rPr>
                        <a:t>)</a:t>
                      </a:r>
                      <a:r>
                        <a:rPr lang="de-DE" sz="1050" b="0" dirty="0">
                          <a:solidFill>
                            <a:srgbClr val="FFFFFF"/>
                          </a:solidFill>
                          <a:latin typeface="Poppins Light" panose="00000400000000000000" pitchFamily="2" charset="0"/>
                          <a:cs typeface="Poppins Light" panose="00000400000000000000" pitchFamily="2" charset="0"/>
                        </a:rPr>
                        <a:t> – </a:t>
                      </a:r>
                      <a:r>
                        <a:rPr lang="de-DE" sz="1050" b="0" dirty="0" err="1">
                          <a:solidFill>
                            <a:srgbClr val="FFFFFF"/>
                          </a:solidFill>
                          <a:latin typeface="Poppins Light" panose="00000400000000000000" pitchFamily="2" charset="0"/>
                          <a:cs typeface="Poppins Light" panose="00000400000000000000" pitchFamily="2" charset="0"/>
                        </a:rPr>
                        <a:t>for</a:t>
                      </a:r>
                      <a:r>
                        <a:rPr lang="de-DE" sz="1050" b="0" dirty="0">
                          <a:solidFill>
                            <a:srgbClr val="FFFFFF"/>
                          </a:solidFill>
                          <a:latin typeface="Poppins Light" panose="00000400000000000000" pitchFamily="2" charset="0"/>
                          <a:cs typeface="Poppins Light" panose="00000400000000000000" pitchFamily="2" charset="0"/>
                        </a:rPr>
                        <a:t> Non-GSE Members</a:t>
                      </a:r>
                      <a:endParaRPr sz="1050" dirty="0">
                        <a:latin typeface="Poppins Light" panose="00000400000000000000" pitchFamily="2" charset="0"/>
                        <a:cs typeface="Poppins Light" panose="00000400000000000000" pitchFamily="2" charset="0"/>
                      </a:endParaRPr>
                    </a:p>
                  </a:txBody>
                  <a:tcPr marL="0" marR="0" marT="749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91C42"/>
                    </a:solidFill>
                  </a:tcPr>
                </a:tc>
                <a:tc>
                  <a:txBody>
                    <a:bodyPr/>
                    <a:lstStyle/>
                    <a:p>
                      <a:pPr marL="287655" algn="l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lang="de-DE" sz="1050" b="0" dirty="0">
                          <a:solidFill>
                            <a:srgbClr val="FFFFFF"/>
                          </a:solidFill>
                          <a:latin typeface="Poppins Light" panose="00000400000000000000" pitchFamily="2" charset="0"/>
                          <a:cs typeface="Poppins Light" panose="00000400000000000000" pitchFamily="2" charset="0"/>
                        </a:rPr>
                        <a:t>5.000</a:t>
                      </a:r>
                      <a:r>
                        <a:rPr sz="1050" b="0" dirty="0">
                          <a:solidFill>
                            <a:srgbClr val="FFFFFF"/>
                          </a:solidFill>
                          <a:latin typeface="Poppins Light" panose="00000400000000000000" pitchFamily="2" charset="0"/>
                          <a:cs typeface="Poppins Light" panose="00000400000000000000" pitchFamily="2" charset="0"/>
                        </a:rPr>
                        <a:t> </a:t>
                      </a:r>
                      <a:r>
                        <a:rPr sz="1050" b="0" spc="-50" dirty="0">
                          <a:solidFill>
                            <a:srgbClr val="FFFFFF"/>
                          </a:solidFill>
                          <a:latin typeface="Poppins Light" panose="00000400000000000000" pitchFamily="2" charset="0"/>
                          <a:cs typeface="Poppins Light" panose="00000400000000000000" pitchFamily="2" charset="0"/>
                        </a:rPr>
                        <a:t>€</a:t>
                      </a:r>
                      <a:r>
                        <a:rPr lang="de-DE" sz="1050" b="0" spc="-50" dirty="0">
                          <a:solidFill>
                            <a:srgbClr val="FFFFFF"/>
                          </a:solidFill>
                          <a:latin typeface="Poppins Light" panose="00000400000000000000" pitchFamily="2" charset="0"/>
                          <a:cs typeface="Poppins Light" panose="00000400000000000000" pitchFamily="2" charset="0"/>
                        </a:rPr>
                        <a:t> *</a:t>
                      </a:r>
                      <a:endParaRPr sz="1050" dirty="0">
                        <a:latin typeface="Poppins Light" panose="00000400000000000000" pitchFamily="2" charset="0"/>
                        <a:cs typeface="Poppins Light" panose="00000400000000000000" pitchFamily="2" charset="0"/>
                      </a:endParaRPr>
                    </a:p>
                  </a:txBody>
                  <a:tcPr marL="0" marR="0" marT="7493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91C4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2164701"/>
                  </a:ext>
                </a:extLst>
              </a:tr>
            </a:tbl>
          </a:graphicData>
        </a:graphic>
      </p:graphicFrame>
      <p:sp>
        <p:nvSpPr>
          <p:cNvPr id="17" name="Textfeld 16">
            <a:extLst>
              <a:ext uri="{FF2B5EF4-FFF2-40B4-BE49-F238E27FC236}">
                <a16:creationId xmlns:a16="http://schemas.microsoft.com/office/drawing/2014/main" id="{F99200FB-F224-9FE1-A3B3-1AB594DF48BA}"/>
              </a:ext>
            </a:extLst>
          </p:cNvPr>
          <p:cNvSpPr txBox="1"/>
          <p:nvPr/>
        </p:nvSpPr>
        <p:spPr>
          <a:xfrm>
            <a:off x="6215339" y="2610790"/>
            <a:ext cx="3912392" cy="133113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rgbClr val="091C42"/>
                </a:solidFill>
                <a:latin typeface="Poppins Light" panose="00000400000000000000" pitchFamily="2" charset="0"/>
                <a:ea typeface="Open Sans Light" panose="020B0306030504020204" pitchFamily="34" charset="0"/>
                <a:cs typeface="Poppins Light" panose="00000400000000000000" pitchFamily="2" charset="0"/>
              </a:rPr>
              <a:t>The claw machine grabs everyone’s attention – with flashing lights, thrilling action, and fantastic prizes.</a:t>
            </a:r>
          </a:p>
          <a:p>
            <a:br>
              <a:rPr lang="en-US" sz="900" dirty="0">
                <a:solidFill>
                  <a:srgbClr val="091C42"/>
                </a:solidFill>
                <a:latin typeface="Poppins Light" panose="00000400000000000000" pitchFamily="2" charset="0"/>
                <a:ea typeface="Open Sans Light" panose="020B0306030504020204" pitchFamily="34" charset="0"/>
                <a:cs typeface="Poppins Light" panose="00000400000000000000" pitchFamily="2" charset="0"/>
              </a:rPr>
            </a:br>
            <a:r>
              <a:rPr lang="en-US" sz="900" dirty="0">
                <a:solidFill>
                  <a:srgbClr val="091C42"/>
                </a:solidFill>
                <a:latin typeface="Poppins Light" panose="00000400000000000000" pitchFamily="2" charset="0"/>
                <a:ea typeface="Open Sans Light" panose="020B0306030504020204" pitchFamily="34" charset="0"/>
                <a:cs typeface="Poppins Light" panose="00000400000000000000" pitchFamily="2" charset="0"/>
              </a:rPr>
              <a:t>Whether it’s cool giveaways or exclusive prizes: here, everyone becomes a treasure hunter!</a:t>
            </a:r>
            <a:br>
              <a:rPr lang="en-US" sz="900" dirty="0">
                <a:solidFill>
                  <a:srgbClr val="091C42"/>
                </a:solidFill>
                <a:latin typeface="Poppins Light" panose="00000400000000000000" pitchFamily="2" charset="0"/>
                <a:ea typeface="Open Sans Light" panose="020B0306030504020204" pitchFamily="34" charset="0"/>
                <a:cs typeface="Poppins Light" panose="00000400000000000000" pitchFamily="2" charset="0"/>
              </a:rPr>
            </a:br>
            <a:r>
              <a:rPr lang="en-US" sz="900" dirty="0">
                <a:solidFill>
                  <a:srgbClr val="091C42"/>
                </a:solidFill>
                <a:latin typeface="Poppins Light" panose="00000400000000000000" pitchFamily="2" charset="0"/>
                <a:ea typeface="Open Sans Light" panose="020B0306030504020204" pitchFamily="34" charset="0"/>
                <a:cs typeface="Poppins Light" panose="00000400000000000000" pitchFamily="2" charset="0"/>
              </a:rPr>
              <a:t>The fun of the game sparks conversation, increases dwell time, and creates excitement.</a:t>
            </a:r>
            <a:br>
              <a:rPr lang="en-US" sz="900" dirty="0">
                <a:solidFill>
                  <a:srgbClr val="091C42"/>
                </a:solidFill>
                <a:latin typeface="Poppins Light" panose="00000400000000000000" pitchFamily="2" charset="0"/>
                <a:ea typeface="Open Sans Light" panose="020B0306030504020204" pitchFamily="34" charset="0"/>
                <a:cs typeface="Poppins Light" panose="00000400000000000000" pitchFamily="2" charset="0"/>
              </a:rPr>
            </a:br>
            <a:br>
              <a:rPr lang="en-US" sz="900" dirty="0">
                <a:solidFill>
                  <a:srgbClr val="091C42"/>
                </a:solidFill>
                <a:latin typeface="Poppins Light" panose="00000400000000000000" pitchFamily="2" charset="0"/>
                <a:ea typeface="Open Sans Light" panose="020B0306030504020204" pitchFamily="34" charset="0"/>
                <a:cs typeface="Poppins Light" panose="00000400000000000000" pitchFamily="2" charset="0"/>
              </a:rPr>
            </a:br>
            <a:r>
              <a:rPr lang="en-US" sz="850" b="1" i="1" dirty="0">
                <a:solidFill>
                  <a:srgbClr val="091C42"/>
                </a:solidFill>
                <a:latin typeface="Poppins Light" panose="00000400000000000000" pitchFamily="2" charset="0"/>
                <a:ea typeface="Open Sans Light" panose="020B0306030504020204" pitchFamily="34" charset="0"/>
                <a:cs typeface="Poppins Light" panose="00000400000000000000" pitchFamily="2" charset="0"/>
              </a:rPr>
              <a:t>*</a:t>
            </a:r>
            <a:r>
              <a:rPr lang="en-US" sz="850" i="1" dirty="0">
                <a:solidFill>
                  <a:srgbClr val="091C42"/>
                </a:solidFill>
                <a:latin typeface="Poppins Light" panose="00000400000000000000" pitchFamily="2" charset="0"/>
                <a:ea typeface="Open Sans Light" panose="020B0306030504020204" pitchFamily="34" charset="0"/>
                <a:cs typeface="Poppins Light" panose="00000400000000000000" pitchFamily="2" charset="0"/>
              </a:rPr>
              <a:t>Price with branding (excluding graphics) and without prize items.</a:t>
            </a:r>
            <a:endParaRPr lang="de-DE" sz="850" i="1" dirty="0">
              <a:solidFill>
                <a:srgbClr val="091C42"/>
              </a:solidFill>
              <a:latin typeface="Poppins Light" panose="00000400000000000000" pitchFamily="2" charset="0"/>
              <a:ea typeface="Open Sans Light" panose="020B0306030504020204" pitchFamily="34" charset="0"/>
              <a:cs typeface="Poppins Light" panose="00000400000000000000" pitchFamily="2" charset="0"/>
            </a:endParaRPr>
          </a:p>
        </p:txBody>
      </p:sp>
      <p:graphicFrame>
        <p:nvGraphicFramePr>
          <p:cNvPr id="19" name="object 14">
            <a:extLst>
              <a:ext uri="{FF2B5EF4-FFF2-40B4-BE49-F238E27FC236}">
                <a16:creationId xmlns:a16="http://schemas.microsoft.com/office/drawing/2014/main" id="{2D5BE71C-9DEE-1ABF-8459-712092BE84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1367608"/>
              </p:ext>
            </p:extLst>
          </p:nvPr>
        </p:nvGraphicFramePr>
        <p:xfrm>
          <a:off x="108071" y="3555579"/>
          <a:ext cx="3912395" cy="125821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904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19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2281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300" dirty="0">
                        <a:latin typeface="Poppins Light" panose="00000400000000000000" pitchFamily="2" charset="0"/>
                        <a:cs typeface="Poppins Light" panose="00000400000000000000" pitchFamily="2" charset="0"/>
                      </a:endParaRPr>
                    </a:p>
                    <a:p>
                      <a:pPr marL="107950">
                        <a:lnSpc>
                          <a:spcPct val="100000"/>
                        </a:lnSpc>
                      </a:pPr>
                      <a:r>
                        <a:rPr lang="de-DE" sz="1100" b="0" spc="-10" dirty="0">
                          <a:solidFill>
                            <a:srgbClr val="FFFFFF"/>
                          </a:solidFill>
                          <a:latin typeface="Poppins Medium" panose="00000600000000000000" pitchFamily="2" charset="0"/>
                          <a:cs typeface="Poppins Medium" panose="00000600000000000000" pitchFamily="2" charset="0"/>
                        </a:rPr>
                        <a:t>Digital Air Hockey Game</a:t>
                      </a:r>
                      <a:endParaRPr lang="en-US" sz="1100" b="0" i="1" spc="-10" dirty="0">
                        <a:solidFill>
                          <a:srgbClr val="FFFFFF"/>
                        </a:solidFill>
                        <a:latin typeface="Poppins Medium" panose="00000600000000000000" pitchFamily="2" charset="0"/>
                        <a:cs typeface="Poppins Medium" panose="00000600000000000000" pitchFamily="2" charset="0"/>
                      </a:endParaRPr>
                    </a:p>
                    <a:p>
                      <a:pPr marL="107950">
                        <a:lnSpc>
                          <a:spcPct val="100000"/>
                        </a:lnSpc>
                      </a:pPr>
                      <a:endParaRPr lang="en-US" sz="1100" dirty="0">
                        <a:latin typeface="Poppins Light" panose="00000400000000000000" pitchFamily="2" charset="0"/>
                        <a:cs typeface="Poppins Light" panose="00000400000000000000" pitchFamily="2" charset="0"/>
                      </a:endParaRPr>
                    </a:p>
                  </a:txBody>
                  <a:tcPr marL="0" marR="0" marT="38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21A3F8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3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8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1598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502"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lang="de-DE" sz="1050" b="0" dirty="0">
                          <a:solidFill>
                            <a:srgbClr val="FFFFFF"/>
                          </a:solidFill>
                          <a:latin typeface="Poppins Light" panose="00000400000000000000" pitchFamily="2" charset="0"/>
                          <a:cs typeface="Poppins Light" panose="00000400000000000000" pitchFamily="2" charset="0"/>
                        </a:rPr>
                        <a:t>Price</a:t>
                      </a:r>
                      <a:r>
                        <a:rPr sz="1050" b="0" spc="-5" dirty="0">
                          <a:solidFill>
                            <a:srgbClr val="FFFFFF"/>
                          </a:solidFill>
                          <a:latin typeface="Poppins Light" panose="00000400000000000000" pitchFamily="2" charset="0"/>
                          <a:cs typeface="Poppins Light" panose="00000400000000000000" pitchFamily="2" charset="0"/>
                        </a:rPr>
                        <a:t> </a:t>
                      </a:r>
                      <a:r>
                        <a:rPr sz="1050" b="0" dirty="0">
                          <a:solidFill>
                            <a:srgbClr val="FFFFFF"/>
                          </a:solidFill>
                          <a:latin typeface="Poppins Light" panose="00000400000000000000" pitchFamily="2" charset="0"/>
                          <a:cs typeface="Poppins Light" panose="00000400000000000000" pitchFamily="2" charset="0"/>
                        </a:rPr>
                        <a:t>(</a:t>
                      </a:r>
                      <a:r>
                        <a:rPr lang="de-DE" sz="1050" b="0" dirty="0">
                          <a:solidFill>
                            <a:srgbClr val="FFFFFF"/>
                          </a:solidFill>
                          <a:latin typeface="Poppins Light" panose="00000400000000000000" pitchFamily="2" charset="0"/>
                          <a:cs typeface="Poppins Light" panose="00000400000000000000" pitchFamily="2" charset="0"/>
                        </a:rPr>
                        <a:t>excl. VAT</a:t>
                      </a:r>
                      <a:r>
                        <a:rPr sz="1050" b="0" dirty="0">
                          <a:solidFill>
                            <a:srgbClr val="FFFFFF"/>
                          </a:solidFill>
                          <a:latin typeface="Poppins Light" panose="00000400000000000000" pitchFamily="2" charset="0"/>
                          <a:cs typeface="Poppins Light" panose="00000400000000000000" pitchFamily="2" charset="0"/>
                        </a:rPr>
                        <a:t>)</a:t>
                      </a:r>
                      <a:r>
                        <a:rPr lang="de-DE" sz="1050" b="0" dirty="0">
                          <a:solidFill>
                            <a:srgbClr val="FFFFFF"/>
                          </a:solidFill>
                          <a:latin typeface="Poppins Light" panose="00000400000000000000" pitchFamily="2" charset="0"/>
                          <a:cs typeface="Poppins Light" panose="00000400000000000000" pitchFamily="2" charset="0"/>
                        </a:rPr>
                        <a:t> – </a:t>
                      </a:r>
                      <a:r>
                        <a:rPr lang="de-DE" sz="1050" b="0" dirty="0" err="1">
                          <a:solidFill>
                            <a:srgbClr val="FFFFFF"/>
                          </a:solidFill>
                          <a:latin typeface="Poppins Light" panose="00000400000000000000" pitchFamily="2" charset="0"/>
                          <a:cs typeface="Poppins Light" panose="00000400000000000000" pitchFamily="2" charset="0"/>
                        </a:rPr>
                        <a:t>for</a:t>
                      </a:r>
                      <a:r>
                        <a:rPr lang="de-DE" sz="1050" b="0" dirty="0">
                          <a:solidFill>
                            <a:srgbClr val="FFFFFF"/>
                          </a:solidFill>
                          <a:latin typeface="Poppins Light" panose="00000400000000000000" pitchFamily="2" charset="0"/>
                          <a:cs typeface="Poppins Light" panose="00000400000000000000" pitchFamily="2" charset="0"/>
                        </a:rPr>
                        <a:t> GSE Members</a:t>
                      </a:r>
                      <a:endParaRPr sz="1050" dirty="0">
                        <a:latin typeface="Poppins Light" panose="00000400000000000000" pitchFamily="2" charset="0"/>
                        <a:cs typeface="Poppins Light" panose="00000400000000000000" pitchFamily="2" charset="0"/>
                      </a:endParaRPr>
                    </a:p>
                  </a:txBody>
                  <a:tcPr marL="0" marR="0" marT="749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91C42"/>
                    </a:solidFill>
                  </a:tcPr>
                </a:tc>
                <a:tc>
                  <a:txBody>
                    <a:bodyPr/>
                    <a:lstStyle/>
                    <a:p>
                      <a:pPr marL="287655" algn="l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lang="de-DE" sz="1050" b="0" dirty="0">
                          <a:solidFill>
                            <a:srgbClr val="FFFFFF"/>
                          </a:solidFill>
                          <a:latin typeface="Poppins Light" panose="00000400000000000000" pitchFamily="2" charset="0"/>
                          <a:cs typeface="Poppins Light" panose="00000400000000000000" pitchFamily="2" charset="0"/>
                        </a:rPr>
                        <a:t>5.000</a:t>
                      </a:r>
                      <a:r>
                        <a:rPr sz="1050" b="0" dirty="0">
                          <a:solidFill>
                            <a:srgbClr val="FFFFFF"/>
                          </a:solidFill>
                          <a:latin typeface="Poppins Light" panose="00000400000000000000" pitchFamily="2" charset="0"/>
                          <a:cs typeface="Poppins Light" panose="00000400000000000000" pitchFamily="2" charset="0"/>
                        </a:rPr>
                        <a:t> </a:t>
                      </a:r>
                      <a:r>
                        <a:rPr sz="1050" b="0" spc="-50" dirty="0">
                          <a:solidFill>
                            <a:srgbClr val="FFFFFF"/>
                          </a:solidFill>
                          <a:latin typeface="Poppins Light" panose="00000400000000000000" pitchFamily="2" charset="0"/>
                          <a:cs typeface="Poppins Light" panose="00000400000000000000" pitchFamily="2" charset="0"/>
                        </a:rPr>
                        <a:t>€</a:t>
                      </a:r>
                      <a:r>
                        <a:rPr lang="de-DE" sz="1050" b="0" spc="-50" dirty="0">
                          <a:solidFill>
                            <a:srgbClr val="FFFFFF"/>
                          </a:solidFill>
                          <a:latin typeface="Poppins Light" panose="00000400000000000000" pitchFamily="2" charset="0"/>
                          <a:cs typeface="Poppins Light" panose="00000400000000000000" pitchFamily="2" charset="0"/>
                        </a:rPr>
                        <a:t> </a:t>
                      </a:r>
                      <a:endParaRPr sz="1050" dirty="0">
                        <a:latin typeface="Poppins Light" panose="00000400000000000000" pitchFamily="2" charset="0"/>
                        <a:cs typeface="Poppins Light" panose="00000400000000000000" pitchFamily="2" charset="0"/>
                      </a:endParaRPr>
                    </a:p>
                  </a:txBody>
                  <a:tcPr marL="0" marR="0" marT="749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91C4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502"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lang="de-DE" sz="1050" b="0" dirty="0">
                          <a:solidFill>
                            <a:srgbClr val="FFFFFF"/>
                          </a:solidFill>
                          <a:latin typeface="Poppins Light" panose="00000400000000000000" pitchFamily="2" charset="0"/>
                          <a:cs typeface="Poppins Light" panose="00000400000000000000" pitchFamily="2" charset="0"/>
                        </a:rPr>
                        <a:t>Price</a:t>
                      </a:r>
                      <a:r>
                        <a:rPr sz="1050" b="0" spc="-5" dirty="0">
                          <a:solidFill>
                            <a:srgbClr val="FFFFFF"/>
                          </a:solidFill>
                          <a:latin typeface="Poppins Light" panose="00000400000000000000" pitchFamily="2" charset="0"/>
                          <a:cs typeface="Poppins Light" panose="00000400000000000000" pitchFamily="2" charset="0"/>
                        </a:rPr>
                        <a:t> </a:t>
                      </a:r>
                      <a:r>
                        <a:rPr sz="1050" b="0" dirty="0">
                          <a:solidFill>
                            <a:srgbClr val="FFFFFF"/>
                          </a:solidFill>
                          <a:latin typeface="Poppins Light" panose="00000400000000000000" pitchFamily="2" charset="0"/>
                          <a:cs typeface="Poppins Light" panose="00000400000000000000" pitchFamily="2" charset="0"/>
                        </a:rPr>
                        <a:t>(</a:t>
                      </a:r>
                      <a:r>
                        <a:rPr lang="de-DE" sz="1050" b="0" dirty="0">
                          <a:solidFill>
                            <a:srgbClr val="FFFFFF"/>
                          </a:solidFill>
                          <a:latin typeface="Poppins Light" panose="00000400000000000000" pitchFamily="2" charset="0"/>
                          <a:cs typeface="Poppins Light" panose="00000400000000000000" pitchFamily="2" charset="0"/>
                        </a:rPr>
                        <a:t>excl. VAT</a:t>
                      </a:r>
                      <a:r>
                        <a:rPr sz="1050" b="0" dirty="0">
                          <a:solidFill>
                            <a:srgbClr val="FFFFFF"/>
                          </a:solidFill>
                          <a:latin typeface="Poppins Light" panose="00000400000000000000" pitchFamily="2" charset="0"/>
                          <a:cs typeface="Poppins Light" panose="00000400000000000000" pitchFamily="2" charset="0"/>
                        </a:rPr>
                        <a:t>)</a:t>
                      </a:r>
                      <a:r>
                        <a:rPr lang="de-DE" sz="1050" b="0" dirty="0">
                          <a:solidFill>
                            <a:srgbClr val="FFFFFF"/>
                          </a:solidFill>
                          <a:latin typeface="Poppins Light" panose="00000400000000000000" pitchFamily="2" charset="0"/>
                          <a:cs typeface="Poppins Light" panose="00000400000000000000" pitchFamily="2" charset="0"/>
                        </a:rPr>
                        <a:t> – </a:t>
                      </a:r>
                      <a:r>
                        <a:rPr lang="de-DE" sz="1050" b="0" dirty="0" err="1">
                          <a:solidFill>
                            <a:srgbClr val="FFFFFF"/>
                          </a:solidFill>
                          <a:latin typeface="Poppins Light" panose="00000400000000000000" pitchFamily="2" charset="0"/>
                          <a:cs typeface="Poppins Light" panose="00000400000000000000" pitchFamily="2" charset="0"/>
                        </a:rPr>
                        <a:t>for</a:t>
                      </a:r>
                      <a:r>
                        <a:rPr lang="de-DE" sz="1050" b="0" dirty="0">
                          <a:solidFill>
                            <a:srgbClr val="FFFFFF"/>
                          </a:solidFill>
                          <a:latin typeface="Poppins Light" panose="00000400000000000000" pitchFamily="2" charset="0"/>
                          <a:cs typeface="Poppins Light" panose="00000400000000000000" pitchFamily="2" charset="0"/>
                        </a:rPr>
                        <a:t> Non-GSE Members</a:t>
                      </a:r>
                      <a:endParaRPr sz="1050" dirty="0">
                        <a:latin typeface="Poppins Light" panose="00000400000000000000" pitchFamily="2" charset="0"/>
                        <a:cs typeface="Poppins Light" panose="00000400000000000000" pitchFamily="2" charset="0"/>
                      </a:endParaRPr>
                    </a:p>
                  </a:txBody>
                  <a:tcPr marL="0" marR="0" marT="749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91C42"/>
                    </a:solidFill>
                  </a:tcPr>
                </a:tc>
                <a:tc>
                  <a:txBody>
                    <a:bodyPr/>
                    <a:lstStyle/>
                    <a:p>
                      <a:pPr marL="287655" algn="l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lang="de-DE" sz="1050" b="0" dirty="0">
                          <a:solidFill>
                            <a:srgbClr val="FFFFFF"/>
                          </a:solidFill>
                          <a:latin typeface="Poppins Light" panose="00000400000000000000" pitchFamily="2" charset="0"/>
                          <a:cs typeface="Poppins Light" panose="00000400000000000000" pitchFamily="2" charset="0"/>
                        </a:rPr>
                        <a:t>6.000</a:t>
                      </a:r>
                      <a:r>
                        <a:rPr sz="1050" b="0" dirty="0">
                          <a:solidFill>
                            <a:srgbClr val="FFFFFF"/>
                          </a:solidFill>
                          <a:latin typeface="Poppins Light" panose="00000400000000000000" pitchFamily="2" charset="0"/>
                          <a:cs typeface="Poppins Light" panose="00000400000000000000" pitchFamily="2" charset="0"/>
                        </a:rPr>
                        <a:t> </a:t>
                      </a:r>
                      <a:r>
                        <a:rPr sz="1050" b="0" spc="-50" dirty="0">
                          <a:solidFill>
                            <a:srgbClr val="FFFFFF"/>
                          </a:solidFill>
                          <a:latin typeface="Poppins Light" panose="00000400000000000000" pitchFamily="2" charset="0"/>
                          <a:cs typeface="Poppins Light" panose="00000400000000000000" pitchFamily="2" charset="0"/>
                        </a:rPr>
                        <a:t>€</a:t>
                      </a:r>
                      <a:r>
                        <a:rPr lang="de-DE" sz="1050" b="0" spc="-50" dirty="0">
                          <a:solidFill>
                            <a:srgbClr val="FFFFFF"/>
                          </a:solidFill>
                          <a:latin typeface="Poppins Light" panose="00000400000000000000" pitchFamily="2" charset="0"/>
                          <a:cs typeface="Poppins Light" panose="00000400000000000000" pitchFamily="2" charset="0"/>
                        </a:rPr>
                        <a:t> </a:t>
                      </a:r>
                      <a:endParaRPr sz="1050" dirty="0">
                        <a:latin typeface="Poppins Light" panose="00000400000000000000" pitchFamily="2" charset="0"/>
                        <a:cs typeface="Poppins Light" panose="00000400000000000000" pitchFamily="2" charset="0"/>
                      </a:endParaRPr>
                    </a:p>
                  </a:txBody>
                  <a:tcPr marL="0" marR="0" marT="7493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91C4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2164701"/>
                  </a:ext>
                </a:extLst>
              </a:tr>
            </a:tbl>
          </a:graphicData>
        </a:graphic>
      </p:graphicFrame>
      <p:sp>
        <p:nvSpPr>
          <p:cNvPr id="20" name="Textfeld 19">
            <a:extLst>
              <a:ext uri="{FF2B5EF4-FFF2-40B4-BE49-F238E27FC236}">
                <a16:creationId xmlns:a16="http://schemas.microsoft.com/office/drawing/2014/main" id="{F910FAD8-9861-5C22-E16C-B0FD277CF878}"/>
              </a:ext>
            </a:extLst>
          </p:cNvPr>
          <p:cNvSpPr txBox="1"/>
          <p:nvPr/>
        </p:nvSpPr>
        <p:spPr>
          <a:xfrm>
            <a:off x="108074" y="4869806"/>
            <a:ext cx="3912392" cy="14773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rgbClr val="091C42"/>
                </a:solidFill>
                <a:latin typeface="Poppins Light" panose="00000400000000000000" pitchFamily="2" charset="0"/>
                <a:ea typeface="Open Sans Light" panose="020B0306030504020204" pitchFamily="34" charset="0"/>
                <a:cs typeface="Poppins Light" panose="00000400000000000000" pitchFamily="2" charset="0"/>
              </a:rPr>
              <a:t>The digital </a:t>
            </a:r>
            <a:r>
              <a:rPr lang="en-US" sz="900" dirty="0" err="1">
                <a:solidFill>
                  <a:srgbClr val="091C42"/>
                </a:solidFill>
                <a:latin typeface="Poppins Light" panose="00000400000000000000" pitchFamily="2" charset="0"/>
                <a:ea typeface="Open Sans Light" panose="020B0306030504020204" pitchFamily="34" charset="0"/>
                <a:cs typeface="Poppins Light" panose="00000400000000000000" pitchFamily="2" charset="0"/>
              </a:rPr>
              <a:t>touchtable</a:t>
            </a:r>
            <a:r>
              <a:rPr lang="en-US" sz="900" dirty="0">
                <a:solidFill>
                  <a:srgbClr val="091C42"/>
                </a:solidFill>
                <a:latin typeface="Poppins Light" panose="00000400000000000000" pitchFamily="2" charset="0"/>
                <a:ea typeface="Open Sans Light" panose="020B0306030504020204" pitchFamily="34" charset="0"/>
                <a:cs typeface="Poppins Light" panose="00000400000000000000" pitchFamily="2" charset="0"/>
              </a:rPr>
              <a:t> with air hockey game provides fast-paced duels, smiling faces, and captivated looks – right in the middle of the event action.</a:t>
            </a:r>
          </a:p>
          <a:p>
            <a:br>
              <a:rPr lang="en-US" sz="900" dirty="0">
                <a:solidFill>
                  <a:srgbClr val="091C42"/>
                </a:solidFill>
                <a:latin typeface="Poppins Light" panose="00000400000000000000" pitchFamily="2" charset="0"/>
                <a:ea typeface="Open Sans Light" panose="020B0306030504020204" pitchFamily="34" charset="0"/>
                <a:cs typeface="Poppins Light" panose="00000400000000000000" pitchFamily="2" charset="0"/>
              </a:rPr>
            </a:br>
            <a:r>
              <a:rPr lang="en-US" sz="900" dirty="0">
                <a:solidFill>
                  <a:srgbClr val="091C42"/>
                </a:solidFill>
                <a:latin typeface="Poppins Light" panose="00000400000000000000" pitchFamily="2" charset="0"/>
                <a:ea typeface="Open Sans Light" panose="020B0306030504020204" pitchFamily="34" charset="0"/>
                <a:cs typeface="Poppins Light" panose="00000400000000000000" pitchFamily="2" charset="0"/>
              </a:rPr>
              <a:t>While visitors engage in exciting matches, sponsor branding is prominently visible on the playing field and closely linked to the player experience. Perfect for a modern, dynamic brand presence that not only stands out but also excites.</a:t>
            </a:r>
          </a:p>
          <a:p>
            <a:r>
              <a:rPr lang="en-US" sz="900" dirty="0">
                <a:solidFill>
                  <a:srgbClr val="091C42"/>
                </a:solidFill>
                <a:latin typeface="Poppins Light" panose="00000400000000000000" pitchFamily="2" charset="0"/>
                <a:ea typeface="Open Sans Light" panose="020B0306030504020204" pitchFamily="34" charset="0"/>
                <a:cs typeface="Poppins Light" panose="00000400000000000000" pitchFamily="2" charset="0"/>
              </a:rPr>
              <a:t>An interactive highlight that’s fun, connects people – and leaves a lasting impression of the sponsor.</a:t>
            </a:r>
          </a:p>
        </p:txBody>
      </p:sp>
      <p:pic>
        <p:nvPicPr>
          <p:cNvPr id="22" name="Grafik 21" descr="Marke 3 Silhouette">
            <a:extLst>
              <a:ext uri="{FF2B5EF4-FFF2-40B4-BE49-F238E27FC236}">
                <a16:creationId xmlns:a16="http://schemas.microsoft.com/office/drawing/2014/main" id="{707F6DFB-2D96-7F4F-2BD3-DA547021C6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58851" y="3601682"/>
            <a:ext cx="457200" cy="457200"/>
          </a:xfrm>
          <a:prstGeom prst="rect">
            <a:avLst/>
          </a:prstGeom>
        </p:spPr>
      </p:pic>
      <p:pic>
        <p:nvPicPr>
          <p:cNvPr id="23" name="Grafik 22" descr="Marke 1 Silhouette">
            <a:extLst>
              <a:ext uri="{FF2B5EF4-FFF2-40B4-BE49-F238E27FC236}">
                <a16:creationId xmlns:a16="http://schemas.microsoft.com/office/drawing/2014/main" id="{17CA4C94-2584-A3D9-2EC1-7735B827F4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244278" y="1337447"/>
            <a:ext cx="457202" cy="457202"/>
          </a:xfrm>
          <a:prstGeom prst="rect">
            <a:avLst/>
          </a:prstGeom>
        </p:spPr>
      </p:pic>
      <p:pic>
        <p:nvPicPr>
          <p:cNvPr id="24" name="Grafik 23" descr="Abzeichen Silhouette">
            <a:extLst>
              <a:ext uri="{FF2B5EF4-FFF2-40B4-BE49-F238E27FC236}">
                <a16:creationId xmlns:a16="http://schemas.microsoft.com/office/drawing/2014/main" id="{E7469944-5F28-49B6-7DDE-B3D703365E0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360862" y="1324102"/>
            <a:ext cx="476277" cy="476277"/>
          </a:xfrm>
          <a:prstGeom prst="rect">
            <a:avLst/>
          </a:prstGeom>
        </p:spPr>
      </p:pic>
      <p:pic>
        <p:nvPicPr>
          <p:cNvPr id="25" name="Grafik 24" descr="Marke 4 Silhouette">
            <a:extLst>
              <a:ext uri="{FF2B5EF4-FFF2-40B4-BE49-F238E27FC236}">
                <a16:creationId xmlns:a16="http://schemas.microsoft.com/office/drawing/2014/main" id="{E31D52CB-49F7-5D43-EB16-A8E19F26BD2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379939" y="4173890"/>
            <a:ext cx="457200" cy="457200"/>
          </a:xfrm>
          <a:prstGeom prst="rect">
            <a:avLst/>
          </a:prstGeom>
        </p:spPr>
      </p:pic>
      <p:pic>
        <p:nvPicPr>
          <p:cNvPr id="1026" name="Grafik 1">
            <a:extLst>
              <a:ext uri="{FF2B5EF4-FFF2-40B4-BE49-F238E27FC236}">
                <a16:creationId xmlns:a16="http://schemas.microsoft.com/office/drawing/2014/main" id="{ED09CBCE-BCD6-0556-A5F7-AF04D227E0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6407" y="1300558"/>
            <a:ext cx="1414384" cy="240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Grafik 26">
            <a:extLst>
              <a:ext uri="{FF2B5EF4-FFF2-40B4-BE49-F238E27FC236}">
                <a16:creationId xmlns:a16="http://schemas.microsoft.com/office/drawing/2014/main" id="{28E1F4D3-AA2D-63F1-47BD-6BA87DE0F98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128677" y="3592717"/>
            <a:ext cx="1823341" cy="1839559"/>
          </a:xfrm>
          <a:prstGeom prst="rect">
            <a:avLst/>
          </a:prstGeom>
        </p:spPr>
      </p:pic>
      <p:pic>
        <p:nvPicPr>
          <p:cNvPr id="2" name="Grafik 1" descr="Ein Bild, das Text, Screenshot, Schrift, Marke enthält.&#10;&#10;KI-generierte Inhalte können fehlerhaft sein.">
            <a:extLst>
              <a:ext uri="{FF2B5EF4-FFF2-40B4-BE49-F238E27FC236}">
                <a16:creationId xmlns:a16="http://schemas.microsoft.com/office/drawing/2014/main" id="{EFF79B0E-72D8-37EA-9797-6F7EDCBCB24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0585" y="3958135"/>
            <a:ext cx="1823341" cy="1823341"/>
          </a:xfrm>
          <a:prstGeom prst="rect">
            <a:avLst/>
          </a:prstGeom>
        </p:spPr>
      </p:pic>
      <p:pic>
        <p:nvPicPr>
          <p:cNvPr id="10" name="Grafik 9" descr="Ein Bild, das Blechdose, Aluminiumdose, Person, Getränkedose enthält.&#10;&#10;KI-generierte Inhalte können fehlerhaft sein.">
            <a:extLst>
              <a:ext uri="{FF2B5EF4-FFF2-40B4-BE49-F238E27FC236}">
                <a16:creationId xmlns:a16="http://schemas.microsoft.com/office/drawing/2014/main" id="{5E6C457C-648B-F61F-1148-F1C2D8B6866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154"/>
          <a:stretch>
            <a:fillRect/>
          </a:stretch>
        </p:blipFill>
        <p:spPr>
          <a:xfrm>
            <a:off x="4131632" y="1316845"/>
            <a:ext cx="1820386" cy="1179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1567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8868DA26-C035-E45D-DE49-70F089F9DE22}"/>
              </a:ext>
            </a:extLst>
          </p:cNvPr>
          <p:cNvSpPr txBox="1">
            <a:spLocks/>
          </p:cNvSpPr>
          <p:nvPr/>
        </p:nvSpPr>
        <p:spPr>
          <a:xfrm>
            <a:off x="747017" y="2008423"/>
            <a:ext cx="10697965" cy="412433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1200" b="1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419ADA57-0C87-0AC0-ACD7-F9361B732AE0}"/>
              </a:ext>
            </a:extLst>
          </p:cNvPr>
          <p:cNvSpPr txBox="1"/>
          <p:nvPr/>
        </p:nvSpPr>
        <p:spPr>
          <a:xfrm>
            <a:off x="3042883" y="343401"/>
            <a:ext cx="65191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>
                <a:solidFill>
                  <a:schemeClr val="bg1">
                    <a:lumMod val="95000"/>
                  </a:schemeClr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Ansprechpartner - Konferenzinhalt</a:t>
            </a:r>
          </a:p>
        </p:txBody>
      </p:sp>
      <p:graphicFrame>
        <p:nvGraphicFramePr>
          <p:cNvPr id="11" name="Inhaltsplatzhalter 4">
            <a:extLst>
              <a:ext uri="{FF2B5EF4-FFF2-40B4-BE49-F238E27FC236}">
                <a16:creationId xmlns:a16="http://schemas.microsoft.com/office/drawing/2014/main" id="{07866C68-1267-C11D-4A63-0D2987D5517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26649809"/>
              </p:ext>
            </p:extLst>
          </p:nvPr>
        </p:nvGraphicFramePr>
        <p:xfrm>
          <a:off x="4049453" y="1967591"/>
          <a:ext cx="4093092" cy="199644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6266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664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28799">
                <a:tc>
                  <a:txBody>
                    <a:bodyPr/>
                    <a:lstStyle/>
                    <a:p>
                      <a:pPr lvl="1"/>
                      <a:r>
                        <a:rPr lang="de-DE" sz="1800" b="1" u="non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            </a:t>
                      </a:r>
                    </a:p>
                    <a:p>
                      <a:pPr lvl="1"/>
                      <a:endParaRPr lang="de-DE" sz="1800" b="1" u="none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</a:endParaRPr>
                    </a:p>
                    <a:p>
                      <a:pPr lvl="1"/>
                      <a:endParaRPr lang="de-DE" sz="1800" b="1" u="none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solidFill>
                      <a:srgbClr val="21A3F8"/>
                    </a:solidFill>
                  </a:tcPr>
                </a:tc>
                <a:tc>
                  <a:txBody>
                    <a:bodyPr/>
                    <a:lstStyle/>
                    <a:p>
                      <a:pPr lvl="1"/>
                      <a:endParaRPr lang="en-US" sz="1000" b="0" u="none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</a:endParaRPr>
                    </a:p>
                    <a:p>
                      <a:pPr marL="84138" lvl="1" indent="0"/>
                      <a:r>
                        <a:rPr lang="en-US" sz="1100" b="0" u="none" dirty="0">
                          <a:solidFill>
                            <a:schemeClr val="bg1"/>
                          </a:solidFill>
                          <a:latin typeface="Poppins Medium" panose="00000600000000000000" pitchFamily="2" charset="0"/>
                          <a:ea typeface="Open Sans Semibold" panose="020B0706030804020204" pitchFamily="34" charset="0"/>
                          <a:cs typeface="Poppins Medium" panose="00000600000000000000" pitchFamily="2" charset="0"/>
                        </a:rPr>
                        <a:t>Dr. Michael Weiß</a:t>
                      </a:r>
                      <a:br>
                        <a:rPr lang="en-US" sz="1100" b="0" u="none" dirty="0">
                          <a:solidFill>
                            <a:schemeClr val="bg1"/>
                          </a:solidFill>
                          <a:latin typeface="Poppins Medium" panose="00000600000000000000" pitchFamily="2" charset="0"/>
                          <a:ea typeface="Open Sans Semibold" panose="020B0706030804020204" pitchFamily="34" charset="0"/>
                          <a:cs typeface="Poppins Medium" panose="00000600000000000000" pitchFamily="2" charset="0"/>
                        </a:rPr>
                      </a:br>
                      <a:r>
                        <a:rPr lang="en-US" sz="1100" b="0" u="none" kern="1200" dirty="0">
                          <a:solidFill>
                            <a:schemeClr val="bg1"/>
                          </a:solidFill>
                          <a:latin typeface="Poppins Light" panose="00000400000000000000" pitchFamily="2" charset="0"/>
                          <a:ea typeface="Open Sans Light" panose="020B0306030504020204" pitchFamily="34" charset="0"/>
                          <a:cs typeface="Poppins Light" panose="00000400000000000000" pitchFamily="2" charset="0"/>
                        </a:rPr>
                        <a:t>GSE Region Manager Deutschland</a:t>
                      </a:r>
                      <a:br>
                        <a:rPr lang="en-US" sz="1100" b="0" u="none" kern="1200" dirty="0">
                          <a:solidFill>
                            <a:schemeClr val="bg1"/>
                          </a:solidFill>
                          <a:latin typeface="Poppins Light" panose="00000400000000000000" pitchFamily="2" charset="0"/>
                          <a:ea typeface="Open Sans Light" panose="020B0306030504020204" pitchFamily="34" charset="0"/>
                          <a:cs typeface="Poppins Light" panose="00000400000000000000" pitchFamily="2" charset="0"/>
                        </a:rPr>
                      </a:br>
                      <a:endParaRPr lang="en-US" sz="1100" b="0" u="none" kern="1200" dirty="0">
                        <a:solidFill>
                          <a:schemeClr val="bg1"/>
                        </a:solidFill>
                        <a:latin typeface="Poppins Light" panose="00000400000000000000" pitchFamily="2" charset="0"/>
                        <a:ea typeface="Open Sans Light" panose="020B0306030504020204" pitchFamily="34" charset="0"/>
                        <a:cs typeface="Poppins Light" panose="00000400000000000000" pitchFamily="2" charset="0"/>
                      </a:endParaRPr>
                    </a:p>
                    <a:p>
                      <a:pPr marL="84138" lvl="1" indent="0"/>
                      <a:endParaRPr lang="en-US" sz="1100" b="0" u="none" kern="1200" dirty="0">
                        <a:solidFill>
                          <a:schemeClr val="bg1"/>
                        </a:solidFill>
                        <a:latin typeface="Poppins Light" panose="00000400000000000000" pitchFamily="2" charset="0"/>
                        <a:ea typeface="Open Sans Light" panose="020B0306030504020204" pitchFamily="34" charset="0"/>
                        <a:cs typeface="Poppins Light" panose="00000400000000000000" pitchFamily="2" charset="0"/>
                      </a:endParaRPr>
                    </a:p>
                    <a:p>
                      <a:pPr marL="84138" lvl="1" indent="0"/>
                      <a:br>
                        <a:rPr lang="en-US" sz="1100" b="0" u="none" kern="1200" dirty="0">
                          <a:solidFill>
                            <a:schemeClr val="bg1"/>
                          </a:solidFill>
                          <a:latin typeface="Poppins Light" panose="00000400000000000000" pitchFamily="2" charset="0"/>
                          <a:ea typeface="Open Sans Light" panose="020B0306030504020204" pitchFamily="34" charset="0"/>
                          <a:cs typeface="Poppins Light" panose="00000400000000000000" pitchFamily="2" charset="0"/>
                        </a:rPr>
                      </a:br>
                      <a:br>
                        <a:rPr lang="en-US" sz="1100" b="0" u="none" kern="1200" dirty="0">
                          <a:solidFill>
                            <a:schemeClr val="bg1"/>
                          </a:solidFill>
                          <a:latin typeface="Poppins Light" panose="00000400000000000000" pitchFamily="2" charset="0"/>
                          <a:ea typeface="Open Sans Light" panose="020B0306030504020204" pitchFamily="34" charset="0"/>
                          <a:cs typeface="Poppins Light" panose="00000400000000000000" pitchFamily="2" charset="0"/>
                        </a:rPr>
                      </a:br>
                      <a:r>
                        <a:rPr lang="en-US" sz="1100" b="0" u="none" kern="1200" dirty="0">
                          <a:solidFill>
                            <a:schemeClr val="bg1"/>
                          </a:solidFill>
                          <a:latin typeface="Poppins Light" panose="00000400000000000000" pitchFamily="2" charset="0"/>
                          <a:ea typeface="Open Sans Light" panose="020B0306030504020204" pitchFamily="34" charset="0"/>
                          <a:cs typeface="Poppins Light" panose="00000400000000000000" pitchFamily="2" charset="0"/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michael.weiss@gse.org</a:t>
                      </a:r>
                      <a:endParaRPr lang="en-US" sz="1100" b="0" u="none" kern="1200" dirty="0">
                        <a:solidFill>
                          <a:schemeClr val="bg1"/>
                        </a:solidFill>
                        <a:latin typeface="Poppins Light" panose="00000400000000000000" pitchFamily="2" charset="0"/>
                        <a:ea typeface="Open Sans Light" panose="020B0306030504020204" pitchFamily="34" charset="0"/>
                        <a:cs typeface="Poppins Light" panose="00000400000000000000" pitchFamily="2" charset="0"/>
                      </a:endParaRPr>
                    </a:p>
                    <a:p>
                      <a:pPr marL="84138" lvl="1" indent="0"/>
                      <a:r>
                        <a:rPr lang="en-US" sz="1100" b="0" u="none" kern="1200" dirty="0">
                          <a:solidFill>
                            <a:schemeClr val="bg1"/>
                          </a:solidFill>
                          <a:latin typeface="Poppins Light" panose="00000400000000000000" pitchFamily="2" charset="0"/>
                          <a:ea typeface="Open Sans Light" panose="020B0306030504020204" pitchFamily="34" charset="0"/>
                          <a:cs typeface="Poppins Light" panose="00000400000000000000" pitchFamily="2" charset="0"/>
                        </a:rPr>
                        <a:t>+49 151 224 96664</a:t>
                      </a:r>
                    </a:p>
                    <a:p>
                      <a:pPr marL="179388" lvl="1" indent="0"/>
                      <a:endParaRPr lang="de-DE" sz="1600" b="0" u="none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solidFill>
                      <a:srgbClr val="21A3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6" name="Textfeld 15">
            <a:extLst>
              <a:ext uri="{FF2B5EF4-FFF2-40B4-BE49-F238E27FC236}">
                <a16:creationId xmlns:a16="http://schemas.microsoft.com/office/drawing/2014/main" id="{43DDE078-6D7F-8804-19D7-4FC6C78AD09D}"/>
              </a:ext>
            </a:extLst>
          </p:cNvPr>
          <p:cNvSpPr txBox="1"/>
          <p:nvPr/>
        </p:nvSpPr>
        <p:spPr>
          <a:xfrm>
            <a:off x="4100770" y="1496935"/>
            <a:ext cx="48181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091C42"/>
                </a:solidFill>
                <a:latin typeface="Poppins SemiBold" panose="00000700000000000000" pitchFamily="2" charset="0"/>
                <a:ea typeface="Open Sans Semibold" panose="020B0706030804020204" pitchFamily="34" charset="0"/>
                <a:cs typeface="Poppins SemiBold" panose="00000700000000000000" pitchFamily="2" charset="0"/>
              </a:rPr>
              <a:t>GSE DACH Jahreskonferenz 2026</a:t>
            </a:r>
          </a:p>
        </p:txBody>
      </p:sp>
      <p:pic>
        <p:nvPicPr>
          <p:cNvPr id="28" name="Grafik 27">
            <a:extLst>
              <a:ext uri="{FF2B5EF4-FFF2-40B4-BE49-F238E27FC236}">
                <a16:creationId xmlns:a16="http://schemas.microsoft.com/office/drawing/2014/main" id="{57F094D8-4DDD-3657-3C92-35D979496D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6942" y="2264204"/>
            <a:ext cx="1351795" cy="1281113"/>
          </a:xfrm>
          <a:prstGeom prst="rect">
            <a:avLst/>
          </a:prstGeom>
        </p:spPr>
      </p:pic>
      <p:sp>
        <p:nvSpPr>
          <p:cNvPr id="18" name="Textfeld 17">
            <a:extLst>
              <a:ext uri="{FF2B5EF4-FFF2-40B4-BE49-F238E27FC236}">
                <a16:creationId xmlns:a16="http://schemas.microsoft.com/office/drawing/2014/main" id="{45084815-01CD-093A-84B8-EA5350AD7BAB}"/>
              </a:ext>
            </a:extLst>
          </p:cNvPr>
          <p:cNvSpPr txBox="1"/>
          <p:nvPr/>
        </p:nvSpPr>
        <p:spPr>
          <a:xfrm>
            <a:off x="4484454" y="4236535"/>
            <a:ext cx="34382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091C42"/>
                </a:solidFill>
                <a:latin typeface="Poppins SemiBold" panose="00000700000000000000" pitchFamily="2" charset="0"/>
                <a:ea typeface="Open Sans Semibold" panose="020B0706030804020204" pitchFamily="34" charset="0"/>
                <a:cs typeface="Poppins SemiBold" panose="00000700000000000000" pitchFamily="2" charset="0"/>
              </a:rPr>
              <a:t>Working Groups Event</a:t>
            </a:r>
          </a:p>
        </p:txBody>
      </p:sp>
      <p:graphicFrame>
        <p:nvGraphicFramePr>
          <p:cNvPr id="12" name="Inhaltsplatzhalter 4">
            <a:extLst>
              <a:ext uri="{FF2B5EF4-FFF2-40B4-BE49-F238E27FC236}">
                <a16:creationId xmlns:a16="http://schemas.microsoft.com/office/drawing/2014/main" id="{BAE2A1E9-8750-D653-0AB9-B3CF84078C5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68396023"/>
              </p:ext>
            </p:extLst>
          </p:nvPr>
        </p:nvGraphicFramePr>
        <p:xfrm>
          <a:off x="3686072" y="4707191"/>
          <a:ext cx="5232813" cy="176784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0795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532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67840">
                <a:tc>
                  <a:txBody>
                    <a:bodyPr/>
                    <a:lstStyle/>
                    <a:p>
                      <a:pPr lvl="1"/>
                      <a:r>
                        <a:rPr lang="de-DE" sz="1800" b="1" u="non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            </a:t>
                      </a:r>
                    </a:p>
                    <a:p>
                      <a:pPr lvl="1"/>
                      <a:endParaRPr lang="de-DE" sz="1800" b="1" u="none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</a:endParaRPr>
                    </a:p>
                    <a:p>
                      <a:pPr lvl="1"/>
                      <a:endParaRPr lang="de-DE" sz="1800" b="1" u="none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solidFill>
                      <a:srgbClr val="21A3F8"/>
                    </a:solidFill>
                  </a:tcPr>
                </a:tc>
                <a:tc>
                  <a:txBody>
                    <a:bodyPr/>
                    <a:lstStyle/>
                    <a:p>
                      <a:pPr lvl="1"/>
                      <a:endParaRPr lang="en-US" sz="1000" b="0" u="none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</a:endParaRPr>
                    </a:p>
                    <a:p>
                      <a:pPr marL="84138" lvl="1" indent="0" algn="l" defTabSz="914400" rtl="0" eaLnBrk="1" latinLnBrk="0" hangingPunct="1"/>
                      <a:r>
                        <a:rPr lang="en-US" sz="1100" b="0" u="none" dirty="0">
                          <a:solidFill>
                            <a:schemeClr val="bg1"/>
                          </a:solidFill>
                          <a:latin typeface="Poppins Medium" panose="00000600000000000000" pitchFamily="2" charset="0"/>
                          <a:ea typeface="Open Sans Semibold" panose="020B0706030804020204" pitchFamily="34" charset="0"/>
                          <a:cs typeface="Poppins Medium" panose="00000600000000000000" pitchFamily="2" charset="0"/>
                        </a:rPr>
                        <a:t>Alexander L. Pawlik</a:t>
                      </a:r>
                      <a:br>
                        <a:rPr lang="en-US" sz="1100" b="0" u="none" dirty="0">
                          <a:solidFill>
                            <a:schemeClr val="bg1"/>
                          </a:solidFill>
                          <a:latin typeface="Poppins Light" panose="00000400000000000000" pitchFamily="2" charset="0"/>
                          <a:ea typeface="Open Sans Semibold" panose="020B0706030804020204" pitchFamily="34" charset="0"/>
                          <a:cs typeface="Poppins Light" panose="00000400000000000000" pitchFamily="2" charset="0"/>
                        </a:rPr>
                      </a:br>
                      <a:r>
                        <a:rPr lang="en-US" sz="1100" b="0" u="none" kern="1200" dirty="0">
                          <a:solidFill>
                            <a:schemeClr val="bg1"/>
                          </a:solidFill>
                          <a:latin typeface="Poppins Light" panose="00000400000000000000" pitchFamily="2" charset="0"/>
                          <a:ea typeface="Open Sans Light" panose="020B0306030504020204" pitchFamily="34" charset="0"/>
                          <a:cs typeface="Poppins Light" panose="00000400000000000000" pitchFamily="2" charset="0"/>
                        </a:rPr>
                        <a:t>GSE Region Manager Österreich</a:t>
                      </a:r>
                    </a:p>
                    <a:p>
                      <a:pPr marL="84138" lvl="1" indent="0" algn="l" defTabSz="914400" rtl="0" eaLnBrk="1" latinLnBrk="0" hangingPunct="1"/>
                      <a:r>
                        <a:rPr lang="en-US" sz="1100" b="0" u="none" kern="1200" dirty="0">
                          <a:solidFill>
                            <a:schemeClr val="bg1"/>
                          </a:solidFill>
                          <a:latin typeface="Poppins Light" panose="00000400000000000000" pitchFamily="2" charset="0"/>
                          <a:ea typeface="Open Sans Light" panose="020B0306030504020204" pitchFamily="34" charset="0"/>
                          <a:cs typeface="Poppins Light" panose="00000400000000000000" pitchFamily="2" charset="0"/>
                        </a:rPr>
                        <a:t>GSE Technical Coordinator Deutschland</a:t>
                      </a:r>
                      <a:br>
                        <a:rPr lang="en-US" sz="1100" b="0" u="none" kern="1200" dirty="0">
                          <a:solidFill>
                            <a:schemeClr val="bg1"/>
                          </a:solidFill>
                          <a:latin typeface="Poppins Light" panose="00000400000000000000" pitchFamily="2" charset="0"/>
                          <a:ea typeface="Open Sans Light" panose="020B0306030504020204" pitchFamily="34" charset="0"/>
                          <a:cs typeface="Poppins Light" panose="00000400000000000000" pitchFamily="2" charset="0"/>
                        </a:rPr>
                      </a:br>
                      <a:r>
                        <a:rPr lang="en-US" sz="1100" b="0" u="none" kern="1200" dirty="0">
                          <a:solidFill>
                            <a:schemeClr val="bg1"/>
                          </a:solidFill>
                          <a:latin typeface="Poppins Light" panose="00000400000000000000" pitchFamily="2" charset="0"/>
                          <a:ea typeface="Open Sans Light" panose="020B0306030504020204" pitchFamily="34" charset="0"/>
                          <a:cs typeface="Poppins Light" panose="00000400000000000000" pitchFamily="2" charset="0"/>
                        </a:rPr>
                        <a:t>GSE Chairman European Enterprise Modernization for z/OS Working Group</a:t>
                      </a:r>
                      <a:br>
                        <a:rPr lang="en-US" sz="1100" b="0" u="none" kern="1200" dirty="0">
                          <a:solidFill>
                            <a:schemeClr val="bg1"/>
                          </a:solidFill>
                          <a:latin typeface="Poppins Light" panose="00000400000000000000" pitchFamily="2" charset="0"/>
                          <a:ea typeface="Open Sans Light" panose="020B0306030504020204" pitchFamily="34" charset="0"/>
                          <a:cs typeface="Poppins Light" panose="00000400000000000000" pitchFamily="2" charset="0"/>
                        </a:rPr>
                      </a:br>
                      <a:br>
                        <a:rPr lang="en-US" sz="1100" b="0" u="none" kern="1200" dirty="0">
                          <a:solidFill>
                            <a:schemeClr val="bg1"/>
                          </a:solidFill>
                          <a:latin typeface="Poppins Light" panose="00000400000000000000" pitchFamily="2" charset="0"/>
                          <a:ea typeface="Open Sans Light" panose="020B0306030504020204" pitchFamily="34" charset="0"/>
                          <a:cs typeface="Poppins Light" panose="00000400000000000000" pitchFamily="2" charset="0"/>
                        </a:rPr>
                      </a:br>
                      <a:r>
                        <a:rPr lang="en-US" sz="1100" b="0" u="none" kern="1200" dirty="0">
                          <a:solidFill>
                            <a:schemeClr val="bg1"/>
                          </a:solidFill>
                          <a:latin typeface="Poppins Light" panose="00000400000000000000" pitchFamily="2" charset="0"/>
                          <a:ea typeface="Open Sans Light" panose="020B0306030504020204" pitchFamily="34" charset="0"/>
                          <a:cs typeface="Poppins Light" panose="00000400000000000000" pitchFamily="2" charset="0"/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alexanderl.pawlik@huk-coburg.de</a:t>
                      </a:r>
                      <a:br>
                        <a:rPr lang="en-US" sz="1100" b="0" u="none" kern="1200" dirty="0">
                          <a:solidFill>
                            <a:schemeClr val="bg1"/>
                          </a:solidFill>
                          <a:latin typeface="Poppins Light" panose="00000400000000000000" pitchFamily="2" charset="0"/>
                          <a:ea typeface="Open Sans Light" panose="020B0306030504020204" pitchFamily="34" charset="0"/>
                          <a:cs typeface="Poppins Light" panose="00000400000000000000" pitchFamily="2" charset="0"/>
                        </a:rPr>
                      </a:br>
                      <a:r>
                        <a:rPr lang="en-US" sz="1100" b="0" u="none" kern="1200" dirty="0">
                          <a:solidFill>
                            <a:schemeClr val="bg1"/>
                          </a:solidFill>
                          <a:latin typeface="Poppins Light" panose="00000400000000000000" pitchFamily="2" charset="0"/>
                          <a:ea typeface="Open Sans Light" panose="020B0306030504020204" pitchFamily="34" charset="0"/>
                          <a:cs typeface="Poppins Light" panose="00000400000000000000" pitchFamily="2" charset="0"/>
                        </a:rPr>
                        <a:t>+49 9561 96 61750</a:t>
                      </a:r>
                      <a:endParaRPr lang="de-DE" sz="1100" b="0" u="none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solidFill>
                      <a:srgbClr val="21A3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0" name="Grafik 29">
            <a:extLst>
              <a:ext uri="{FF2B5EF4-FFF2-40B4-BE49-F238E27FC236}">
                <a16:creationId xmlns:a16="http://schemas.microsoft.com/office/drawing/2014/main" id="{BCCA0902-EA29-49DC-8AF7-2CE8B0AD867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07639" y="4929232"/>
            <a:ext cx="1438301" cy="1323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8161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8868DA26-C035-E45D-DE49-70F089F9DE22}"/>
              </a:ext>
            </a:extLst>
          </p:cNvPr>
          <p:cNvSpPr txBox="1">
            <a:spLocks/>
          </p:cNvSpPr>
          <p:nvPr/>
        </p:nvSpPr>
        <p:spPr>
          <a:xfrm>
            <a:off x="747017" y="2008423"/>
            <a:ext cx="10697965" cy="412433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1200" b="1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graphicFrame>
        <p:nvGraphicFramePr>
          <p:cNvPr id="3" name="Inhaltsplatzhalter 4">
            <a:extLst>
              <a:ext uri="{FF2B5EF4-FFF2-40B4-BE49-F238E27FC236}">
                <a16:creationId xmlns:a16="http://schemas.microsoft.com/office/drawing/2014/main" id="{3AE2483F-F314-5CD1-95D1-37E8ADE87E1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74202423"/>
              </p:ext>
            </p:extLst>
          </p:nvPr>
        </p:nvGraphicFramePr>
        <p:xfrm>
          <a:off x="6147666" y="2758602"/>
          <a:ext cx="4183467" cy="1750626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6575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258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50626">
                <a:tc>
                  <a:txBody>
                    <a:bodyPr/>
                    <a:lstStyle/>
                    <a:p>
                      <a:pPr lvl="1"/>
                      <a:endParaRPr lang="de-DE" sz="1800" b="1" u="none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solidFill>
                      <a:srgbClr val="21A3F8"/>
                    </a:solidFill>
                  </a:tcPr>
                </a:tc>
                <a:tc>
                  <a:txBody>
                    <a:bodyPr/>
                    <a:lstStyle/>
                    <a:p>
                      <a:pPr lvl="1"/>
                      <a:endParaRPr lang="en-US" sz="1000" b="0" u="none" dirty="0">
                        <a:solidFill>
                          <a:schemeClr val="tx2">
                            <a:lumMod val="75000"/>
                          </a:schemeClr>
                        </a:solidFill>
                        <a:latin typeface="Poppins Medium" panose="00000600000000000000" pitchFamily="2" charset="0"/>
                        <a:cs typeface="Poppins Medium" panose="00000600000000000000" pitchFamily="2" charset="0"/>
                      </a:endParaRPr>
                    </a:p>
                    <a:p>
                      <a:pPr marL="84138" lvl="1" indent="0" algn="l" defTabSz="914400" rtl="0" eaLnBrk="1" latinLnBrk="0" hangingPunct="1"/>
                      <a:r>
                        <a:rPr lang="en-US" sz="1100" b="0" u="none" kern="1200" dirty="0">
                          <a:solidFill>
                            <a:schemeClr val="bg1"/>
                          </a:solidFill>
                          <a:latin typeface="Poppins Medium" panose="00000600000000000000" pitchFamily="2" charset="0"/>
                          <a:ea typeface="Open Sans Semibold" panose="020B0706030804020204" pitchFamily="34" charset="0"/>
                          <a:cs typeface="Poppins Medium" panose="00000600000000000000" pitchFamily="2" charset="0"/>
                        </a:rPr>
                        <a:t>Paola Pfalzgraf</a:t>
                      </a:r>
                      <a:br>
                        <a:rPr lang="en-US" sz="1100" b="0" u="none" kern="1200" dirty="0">
                          <a:solidFill>
                            <a:schemeClr val="bg1"/>
                          </a:solidFill>
                          <a:latin typeface="Poppins Light" panose="00000400000000000000" pitchFamily="2" charset="0"/>
                          <a:ea typeface="Open Sans Semibold" panose="020B0706030804020204" pitchFamily="34" charset="0"/>
                          <a:cs typeface="Poppins Light" panose="00000400000000000000" pitchFamily="2" charset="0"/>
                        </a:rPr>
                      </a:br>
                      <a:r>
                        <a:rPr lang="en-US" sz="1100" b="0" u="none" kern="1200" dirty="0">
                          <a:solidFill>
                            <a:schemeClr val="bg1"/>
                          </a:solidFill>
                          <a:latin typeface="Poppins Light" panose="00000400000000000000" pitchFamily="2" charset="0"/>
                          <a:ea typeface="Open Sans Semibold" panose="020B0706030804020204" pitchFamily="34" charset="0"/>
                          <a:cs typeface="Poppins Light" panose="00000400000000000000" pitchFamily="2" charset="0"/>
                        </a:rPr>
                        <a:t>Event Manager – GSE Account</a:t>
                      </a:r>
                      <a:br>
                        <a:rPr lang="en-US" sz="1100" b="0" u="none" kern="1200" dirty="0">
                          <a:solidFill>
                            <a:schemeClr val="bg1"/>
                          </a:solidFill>
                          <a:latin typeface="Poppins Light" panose="00000400000000000000" pitchFamily="2" charset="0"/>
                          <a:ea typeface="Open Sans Light" panose="020B0306030504020204" pitchFamily="34" charset="0"/>
                          <a:cs typeface="Poppins Light" panose="00000400000000000000" pitchFamily="2" charset="0"/>
                        </a:rPr>
                      </a:br>
                      <a:br>
                        <a:rPr lang="en-US" sz="1100" b="0" u="none" kern="1200" dirty="0">
                          <a:solidFill>
                            <a:schemeClr val="bg1"/>
                          </a:solidFill>
                          <a:latin typeface="Poppins Light" panose="00000400000000000000" pitchFamily="2" charset="0"/>
                          <a:ea typeface="Open Sans Light" panose="020B0306030504020204" pitchFamily="34" charset="0"/>
                          <a:cs typeface="Poppins Light" panose="00000400000000000000" pitchFamily="2" charset="0"/>
                        </a:rPr>
                      </a:br>
                      <a:br>
                        <a:rPr lang="en-US" sz="1100" b="0" u="none" kern="1200" dirty="0">
                          <a:solidFill>
                            <a:schemeClr val="bg1"/>
                          </a:solidFill>
                          <a:latin typeface="Poppins Light" panose="00000400000000000000" pitchFamily="2" charset="0"/>
                          <a:ea typeface="Open Sans Light" panose="020B0306030504020204" pitchFamily="34" charset="0"/>
                          <a:cs typeface="Poppins Light" panose="00000400000000000000" pitchFamily="2" charset="0"/>
                        </a:rPr>
                      </a:br>
                      <a:r>
                        <a:rPr lang="en-US" sz="1100" b="0" u="none" kern="1200" dirty="0">
                          <a:solidFill>
                            <a:schemeClr val="bg1"/>
                          </a:solidFill>
                          <a:latin typeface="Poppins Light" panose="00000400000000000000" pitchFamily="2" charset="0"/>
                          <a:ea typeface="Open Sans Light" panose="020B0306030504020204" pitchFamily="34" charset="0"/>
                          <a:cs typeface="Poppins Light" panose="00000400000000000000" pitchFamily="2" charset="0"/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ppfalzgraf@paulactivation.com</a:t>
                      </a:r>
                      <a:endParaRPr lang="en-US" sz="1100" b="0" u="none" kern="1200" dirty="0">
                        <a:solidFill>
                          <a:schemeClr val="bg1"/>
                        </a:solidFill>
                        <a:latin typeface="Poppins Light" panose="00000400000000000000" pitchFamily="2" charset="0"/>
                        <a:ea typeface="Open Sans Light" panose="020B0306030504020204" pitchFamily="34" charset="0"/>
                        <a:cs typeface="Poppins Light" panose="00000400000000000000" pitchFamily="2" charset="0"/>
                      </a:endParaRPr>
                    </a:p>
                    <a:p>
                      <a:pPr marL="84138" lvl="1" indent="0" algn="l" defTabSz="914400" rtl="0" eaLnBrk="1" latinLnBrk="0" hangingPunct="1"/>
                      <a:r>
                        <a:rPr lang="en-US" sz="1100" b="0" u="none" kern="1200" dirty="0">
                          <a:solidFill>
                            <a:schemeClr val="bg1"/>
                          </a:solidFill>
                          <a:latin typeface="Poppins Light" panose="00000400000000000000" pitchFamily="2" charset="0"/>
                          <a:ea typeface="Open Sans Light" panose="020B0306030504020204" pitchFamily="34" charset="0"/>
                          <a:cs typeface="Poppins Light" panose="00000400000000000000" pitchFamily="2" charset="0"/>
                        </a:rPr>
                        <a:t>+49 151 161 147 44</a:t>
                      </a:r>
                      <a:endParaRPr lang="de-DE" sz="1100" b="0" u="none" kern="1200" dirty="0">
                        <a:solidFill>
                          <a:schemeClr val="bg1"/>
                        </a:solidFill>
                        <a:latin typeface="Poppins Light" panose="00000400000000000000" pitchFamily="2" charset="0"/>
                        <a:ea typeface="Open Sans Light" panose="020B0306030504020204" pitchFamily="34" charset="0"/>
                        <a:cs typeface="Poppins Light" panose="00000400000000000000" pitchFamily="2" charset="0"/>
                      </a:endParaRPr>
                    </a:p>
                  </a:txBody>
                  <a:tcPr>
                    <a:solidFill>
                      <a:srgbClr val="21A3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4" name="Grafik 13" descr="Ein Bild, das Person, Wand, drinnen enthält.&#10;&#10;Automatisch generierte Beschreibung">
            <a:extLst>
              <a:ext uri="{FF2B5EF4-FFF2-40B4-BE49-F238E27FC236}">
                <a16:creationId xmlns:a16="http://schemas.microsoft.com/office/drawing/2014/main" id="{BA40221E-864B-6AB0-73A8-66E74FA94DBC}"/>
              </a:ext>
            </a:extLst>
          </p:cNvPr>
          <p:cNvPicPr>
            <a:picLocks noChangeAspect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7924" y="2907172"/>
            <a:ext cx="1378767" cy="1378767"/>
          </a:xfrm>
          <a:prstGeom prst="rect">
            <a:avLst/>
          </a:prstGeom>
        </p:spPr>
      </p:pic>
      <p:graphicFrame>
        <p:nvGraphicFramePr>
          <p:cNvPr id="21" name="Inhaltsplatzhalter 4">
            <a:extLst>
              <a:ext uri="{FF2B5EF4-FFF2-40B4-BE49-F238E27FC236}">
                <a16:creationId xmlns:a16="http://schemas.microsoft.com/office/drawing/2014/main" id="{A842EA2C-9CEC-1B89-C9B7-8CF10BE5AA6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34390737"/>
              </p:ext>
            </p:extLst>
          </p:nvPr>
        </p:nvGraphicFramePr>
        <p:xfrm>
          <a:off x="1597620" y="2734838"/>
          <a:ext cx="4091723" cy="1750626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6212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704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50626">
                <a:tc>
                  <a:txBody>
                    <a:bodyPr/>
                    <a:lstStyle/>
                    <a:p>
                      <a:pPr lvl="1"/>
                      <a:endParaRPr lang="de-DE" sz="1800" b="1" u="none" dirty="0">
                        <a:solidFill>
                          <a:schemeClr val="tx2">
                            <a:lumMod val="75000"/>
                          </a:schemeClr>
                        </a:solidFill>
                        <a:latin typeface="Poppins Light" panose="00000400000000000000" pitchFamily="2" charset="0"/>
                        <a:cs typeface="Poppins Light" panose="00000400000000000000" pitchFamily="2" charset="0"/>
                      </a:endParaRPr>
                    </a:p>
                  </a:txBody>
                  <a:tcPr>
                    <a:solidFill>
                      <a:srgbClr val="21A3F8"/>
                    </a:solidFill>
                  </a:tcPr>
                </a:tc>
                <a:tc>
                  <a:txBody>
                    <a:bodyPr/>
                    <a:lstStyle/>
                    <a:p>
                      <a:pPr lvl="1"/>
                      <a:endParaRPr lang="en-US" sz="1000" b="0" u="none" dirty="0">
                        <a:solidFill>
                          <a:schemeClr val="tx2">
                            <a:lumMod val="75000"/>
                          </a:schemeClr>
                        </a:solidFill>
                        <a:latin typeface="Poppins Medium" panose="00000600000000000000" pitchFamily="2" charset="0"/>
                        <a:cs typeface="Poppins Medium" panose="00000600000000000000" pitchFamily="2" charset="0"/>
                      </a:endParaRPr>
                    </a:p>
                    <a:p>
                      <a:pPr marL="84138" lvl="1" indent="0" algn="l" defTabSz="914400" rtl="0" eaLnBrk="1" latinLnBrk="0" hangingPunct="1"/>
                      <a:r>
                        <a:rPr lang="en-US" sz="1100" b="0" u="none" kern="1200" dirty="0">
                          <a:solidFill>
                            <a:schemeClr val="bg1"/>
                          </a:solidFill>
                          <a:latin typeface="Poppins Medium" panose="00000600000000000000" pitchFamily="2" charset="0"/>
                          <a:ea typeface="Open Sans Semibold" panose="020B0706030804020204" pitchFamily="34" charset="0"/>
                          <a:cs typeface="Poppins Medium" panose="00000600000000000000" pitchFamily="2" charset="0"/>
                        </a:rPr>
                        <a:t>Peter Groth</a:t>
                      </a:r>
                      <a:br>
                        <a:rPr lang="en-US" sz="1100" b="1" u="none" kern="1200" dirty="0">
                          <a:solidFill>
                            <a:schemeClr val="bg1"/>
                          </a:solidFill>
                          <a:latin typeface="Poppins Light" panose="00000400000000000000" pitchFamily="2" charset="0"/>
                          <a:ea typeface="Open Sans Semibold" panose="020B0706030804020204" pitchFamily="34" charset="0"/>
                          <a:cs typeface="Poppins Light" panose="00000400000000000000" pitchFamily="2" charset="0"/>
                        </a:rPr>
                      </a:br>
                      <a:r>
                        <a:rPr lang="en-US" sz="1100" b="0" u="none" kern="1200" dirty="0">
                          <a:solidFill>
                            <a:schemeClr val="bg1"/>
                          </a:solidFill>
                          <a:latin typeface="Poppins Light" panose="00000400000000000000" pitchFamily="2" charset="0"/>
                          <a:ea typeface="Open Sans Light" panose="020B0306030504020204" pitchFamily="34" charset="0"/>
                          <a:cs typeface="Poppins Light" panose="00000400000000000000" pitchFamily="2" charset="0"/>
                        </a:rPr>
                        <a:t>GSE </a:t>
                      </a:r>
                      <a:r>
                        <a:rPr lang="en-US" sz="1100" b="0" u="none" kern="1200" dirty="0" err="1">
                          <a:solidFill>
                            <a:schemeClr val="bg1"/>
                          </a:solidFill>
                          <a:latin typeface="Poppins Light" panose="00000400000000000000" pitchFamily="2" charset="0"/>
                          <a:ea typeface="Open Sans Light" panose="020B0306030504020204" pitchFamily="34" charset="0"/>
                          <a:cs typeface="Poppins Light" panose="00000400000000000000" pitchFamily="2" charset="0"/>
                        </a:rPr>
                        <a:t>Präsident</a:t>
                      </a:r>
                      <a:br>
                        <a:rPr lang="en-US" sz="1100" b="0" u="none" kern="1200" dirty="0">
                          <a:solidFill>
                            <a:schemeClr val="bg1"/>
                          </a:solidFill>
                          <a:latin typeface="Poppins Light" panose="00000400000000000000" pitchFamily="2" charset="0"/>
                          <a:ea typeface="Open Sans Light" panose="020B0306030504020204" pitchFamily="34" charset="0"/>
                          <a:cs typeface="Poppins Light" panose="00000400000000000000" pitchFamily="2" charset="0"/>
                        </a:rPr>
                      </a:br>
                      <a:br>
                        <a:rPr lang="en-US" sz="1100" b="0" u="none" kern="1200" dirty="0">
                          <a:solidFill>
                            <a:schemeClr val="bg1"/>
                          </a:solidFill>
                          <a:latin typeface="Poppins Light" panose="00000400000000000000" pitchFamily="2" charset="0"/>
                          <a:ea typeface="Open Sans Light" panose="020B0306030504020204" pitchFamily="34" charset="0"/>
                          <a:cs typeface="Poppins Light" panose="00000400000000000000" pitchFamily="2" charset="0"/>
                        </a:rPr>
                      </a:br>
                      <a:br>
                        <a:rPr lang="en-US" sz="1100" b="0" u="none" kern="1200" dirty="0">
                          <a:solidFill>
                            <a:schemeClr val="bg1"/>
                          </a:solidFill>
                          <a:latin typeface="Poppins Light" panose="00000400000000000000" pitchFamily="2" charset="0"/>
                          <a:ea typeface="Open Sans Light" panose="020B0306030504020204" pitchFamily="34" charset="0"/>
                          <a:cs typeface="Poppins Light" panose="00000400000000000000" pitchFamily="2" charset="0"/>
                        </a:rPr>
                      </a:br>
                      <a:r>
                        <a:rPr lang="en-US" sz="1100" b="0" u="none" kern="1200" dirty="0">
                          <a:solidFill>
                            <a:schemeClr val="bg1"/>
                          </a:solidFill>
                          <a:latin typeface="Poppins Light" panose="00000400000000000000" pitchFamily="2" charset="0"/>
                          <a:ea typeface="Open Sans Light" panose="020B0306030504020204" pitchFamily="34" charset="0"/>
                          <a:cs typeface="Poppins Light" panose="00000400000000000000" pitchFamily="2" charset="0"/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peter.groth@gse.org</a:t>
                      </a:r>
                      <a:endParaRPr lang="en-US" sz="1100" b="0" u="none" kern="1200" dirty="0">
                        <a:solidFill>
                          <a:schemeClr val="bg1"/>
                        </a:solidFill>
                        <a:latin typeface="Poppins Light" panose="00000400000000000000" pitchFamily="2" charset="0"/>
                        <a:ea typeface="Open Sans Light" panose="020B0306030504020204" pitchFamily="34" charset="0"/>
                        <a:cs typeface="Poppins Light" panose="00000400000000000000" pitchFamily="2" charset="0"/>
                      </a:endParaRPr>
                    </a:p>
                    <a:p>
                      <a:pPr marL="84138" lvl="1" indent="0" algn="l" defTabSz="914400" rtl="0" eaLnBrk="1" latinLnBrk="0" hangingPunct="1"/>
                      <a:r>
                        <a:rPr lang="de-DE" sz="1100" b="0" u="none" kern="1200" dirty="0">
                          <a:solidFill>
                            <a:schemeClr val="bg1"/>
                          </a:solidFill>
                          <a:latin typeface="Poppins Light" panose="00000400000000000000" pitchFamily="2" charset="0"/>
                          <a:ea typeface="Open Sans Light" panose="020B0306030504020204" pitchFamily="34" charset="0"/>
                          <a:cs typeface="Poppins Light" panose="00000400000000000000" pitchFamily="2" charset="0"/>
                        </a:rPr>
                        <a:t>+ 49 174 34 11007</a:t>
                      </a:r>
                    </a:p>
                  </a:txBody>
                  <a:tcPr>
                    <a:solidFill>
                      <a:srgbClr val="21A3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Textfeld 3">
            <a:extLst>
              <a:ext uri="{FF2B5EF4-FFF2-40B4-BE49-F238E27FC236}">
                <a16:creationId xmlns:a16="http://schemas.microsoft.com/office/drawing/2014/main" id="{1B437669-FDC9-7901-9DDF-CED744018132}"/>
              </a:ext>
            </a:extLst>
          </p:cNvPr>
          <p:cNvSpPr txBox="1"/>
          <p:nvPr/>
        </p:nvSpPr>
        <p:spPr>
          <a:xfrm>
            <a:off x="10401300" y="6474695"/>
            <a:ext cx="16078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>
                <a:latin typeface="Poppins Light" panose="00000400000000000000" pitchFamily="2" charset="0"/>
                <a:ea typeface="Open Sans Light" panose="020B0306030504020204" pitchFamily="34" charset="0"/>
                <a:cs typeface="Poppins Light" panose="00000400000000000000" pitchFamily="2" charset="0"/>
              </a:rPr>
              <a:t>Version: 17.07.2025</a:t>
            </a:r>
          </a:p>
        </p:txBody>
      </p:sp>
      <p:pic>
        <p:nvPicPr>
          <p:cNvPr id="8" name="Grafik 7" descr="Ein Bild, das Menschliches Gesicht, Kleidung, Person, Vorderkopf enthält.&#10;&#10;Automatisch generierte Beschreibung">
            <a:extLst>
              <a:ext uri="{FF2B5EF4-FFF2-40B4-BE49-F238E27FC236}">
                <a16:creationId xmlns:a16="http://schemas.microsoft.com/office/drawing/2014/main" id="{14B0B93D-9186-83CA-FBB0-2F6B547B8FB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78277" y="2907172"/>
            <a:ext cx="1458304" cy="133850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CEEEEFC6-19B3-6B91-3955-4C4E5A3761B5}"/>
              </a:ext>
            </a:extLst>
          </p:cNvPr>
          <p:cNvSpPr txBox="1"/>
          <p:nvPr/>
        </p:nvSpPr>
        <p:spPr>
          <a:xfrm>
            <a:off x="2648661" y="102177"/>
            <a:ext cx="64171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>
                <a:solidFill>
                  <a:schemeClr val="bg1">
                    <a:lumMod val="95000"/>
                  </a:schemeClr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Konferenzorganisation </a:t>
            </a:r>
            <a:br>
              <a:rPr lang="de-DE" sz="2800" dirty="0">
                <a:solidFill>
                  <a:schemeClr val="bg1">
                    <a:lumMod val="95000"/>
                  </a:schemeClr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</a:br>
            <a:r>
              <a:rPr lang="de-DE" sz="2800" dirty="0">
                <a:solidFill>
                  <a:schemeClr val="bg1">
                    <a:lumMod val="95000"/>
                  </a:schemeClr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Kontakt für Sponsoren &amp; Aussteller</a:t>
            </a:r>
          </a:p>
        </p:txBody>
      </p:sp>
    </p:spTree>
    <p:extLst>
      <p:ext uri="{BB962C8B-B14F-4D97-AF65-F5344CB8AC3E}">
        <p14:creationId xmlns:p14="http://schemas.microsoft.com/office/powerpoint/2010/main" val="2465979431"/>
      </p:ext>
    </p:extLst>
  </p:cSld>
  <p:clrMapOvr>
    <a:masterClrMapping/>
  </p:clrMapOvr>
</p:sld>
</file>

<file path=ppt/theme/theme1.xml><?xml version="1.0" encoding="utf-8"?>
<a:theme xmlns:a="http://schemas.openxmlformats.org/drawingml/2006/main" name="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1204</Words>
  <Application>Microsoft Office PowerPoint</Application>
  <PresentationFormat>Breitbild</PresentationFormat>
  <Paragraphs>120</Paragraphs>
  <Slides>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12" baseType="lpstr">
      <vt:lpstr>Arial</vt:lpstr>
      <vt:lpstr>Calibri</vt:lpstr>
      <vt:lpstr>Open Sans Light</vt:lpstr>
      <vt:lpstr>Poppins Light</vt:lpstr>
      <vt:lpstr>Poppins Medium</vt:lpstr>
      <vt:lpstr>Poppins SemiBold</vt:lpstr>
      <vt:lpstr>Benutzerdefiniertes 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Tamara Steinert</dc:creator>
  <cp:lastModifiedBy>Paola Pfalzgraf</cp:lastModifiedBy>
  <cp:revision>280</cp:revision>
  <cp:lastPrinted>2025-07-08T13:19:13Z</cp:lastPrinted>
  <dcterms:created xsi:type="dcterms:W3CDTF">2023-02-28T13:51:05Z</dcterms:created>
  <dcterms:modified xsi:type="dcterms:W3CDTF">2025-07-21T16:33:32Z</dcterms:modified>
</cp:coreProperties>
</file>